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80" r:id="rId3"/>
    <p:sldId id="281" r:id="rId4"/>
    <p:sldId id="257" r:id="rId5"/>
    <p:sldId id="282" r:id="rId6"/>
    <p:sldId id="276" r:id="rId7"/>
    <p:sldId id="277" r:id="rId8"/>
    <p:sldId id="261" r:id="rId9"/>
    <p:sldId id="285" r:id="rId10"/>
    <p:sldId id="263" r:id="rId11"/>
    <p:sldId id="286" r:id="rId12"/>
    <p:sldId id="287" r:id="rId13"/>
    <p:sldId id="283" r:id="rId14"/>
    <p:sldId id="265" r:id="rId15"/>
    <p:sldId id="275" r:id="rId16"/>
    <p:sldId id="272" r:id="rId17"/>
    <p:sldId id="288" r:id="rId18"/>
    <p:sldId id="262" r:id="rId19"/>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154" autoAdjust="0"/>
  </p:normalViewPr>
  <p:slideViewPr>
    <p:cSldViewPr snapToGrid="0">
      <p:cViewPr varScale="1">
        <p:scale>
          <a:sx n="115" d="100"/>
          <a:sy n="115" d="100"/>
        </p:scale>
        <p:origin x="1530" y="10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D31792C-7FA5-4626-959A-CF1A02DC501B}"/>
              </a:ext>
            </a:extLst>
          </p:cNvPr>
          <p:cNvSpPr>
            <a:spLocks noGrp="1"/>
          </p:cNvSpPr>
          <p:nvPr>
            <p:ph type="hdr" sz="quarter"/>
          </p:nvPr>
        </p:nvSpPr>
        <p:spPr>
          <a:xfrm>
            <a:off x="1" y="0"/>
            <a:ext cx="2919031" cy="494311"/>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E3C2CDBD-048A-4339-AE88-56EF882775A6}"/>
              </a:ext>
            </a:extLst>
          </p:cNvPr>
          <p:cNvSpPr>
            <a:spLocks noGrp="1"/>
          </p:cNvSpPr>
          <p:nvPr>
            <p:ph type="dt" sz="quarter" idx="1"/>
          </p:nvPr>
        </p:nvSpPr>
        <p:spPr>
          <a:xfrm>
            <a:off x="3815227" y="0"/>
            <a:ext cx="2919031" cy="494311"/>
          </a:xfrm>
          <a:prstGeom prst="rect">
            <a:avLst/>
          </a:prstGeom>
        </p:spPr>
        <p:txBody>
          <a:bodyPr vert="horz" lIns="87572" tIns="43786" rIns="87572" bIns="43786" rtlCol="0"/>
          <a:lstStyle>
            <a:lvl1pPr algn="r">
              <a:defRPr sz="1100"/>
            </a:lvl1pPr>
          </a:lstStyle>
          <a:p>
            <a:fld id="{C24FB6C8-3EFA-4AE7-873E-0C24F8D7616B}" type="datetimeFigureOut">
              <a:rPr kumimoji="1" lang="ja-JP" altLang="en-US" smtClean="0"/>
              <a:t>2019/9/12</a:t>
            </a:fld>
            <a:endParaRPr kumimoji="1" lang="ja-JP" altLang="en-US"/>
          </a:p>
        </p:txBody>
      </p:sp>
      <p:sp>
        <p:nvSpPr>
          <p:cNvPr id="4" name="フッター プレースホルダー 3">
            <a:extLst>
              <a:ext uri="{FF2B5EF4-FFF2-40B4-BE49-F238E27FC236}">
                <a16:creationId xmlns:a16="http://schemas.microsoft.com/office/drawing/2014/main" id="{36F14E32-903D-4EAE-BFDC-6F52B8A9CCFE}"/>
              </a:ext>
            </a:extLst>
          </p:cNvPr>
          <p:cNvSpPr>
            <a:spLocks noGrp="1"/>
          </p:cNvSpPr>
          <p:nvPr>
            <p:ph type="ftr" sz="quarter" idx="2"/>
          </p:nvPr>
        </p:nvSpPr>
        <p:spPr>
          <a:xfrm>
            <a:off x="1" y="9372003"/>
            <a:ext cx="2919031" cy="494311"/>
          </a:xfrm>
          <a:prstGeom prst="rect">
            <a:avLst/>
          </a:prstGeom>
        </p:spPr>
        <p:txBody>
          <a:bodyPr vert="horz" lIns="87572" tIns="43786" rIns="87572" bIns="43786"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63D3077C-2C5A-4896-BE9F-093564BE2645}"/>
              </a:ext>
            </a:extLst>
          </p:cNvPr>
          <p:cNvSpPr>
            <a:spLocks noGrp="1"/>
          </p:cNvSpPr>
          <p:nvPr>
            <p:ph type="sldNum" sz="quarter" idx="3"/>
          </p:nvPr>
        </p:nvSpPr>
        <p:spPr>
          <a:xfrm>
            <a:off x="3815227" y="9372003"/>
            <a:ext cx="2919031" cy="494311"/>
          </a:xfrm>
          <a:prstGeom prst="rect">
            <a:avLst/>
          </a:prstGeom>
        </p:spPr>
        <p:txBody>
          <a:bodyPr vert="horz" lIns="87572" tIns="43786" rIns="87572" bIns="43786" rtlCol="0" anchor="b"/>
          <a:lstStyle>
            <a:lvl1pPr algn="r">
              <a:defRPr sz="1100"/>
            </a:lvl1pPr>
          </a:lstStyle>
          <a:p>
            <a:fld id="{43D39FDE-2A43-4998-A23E-0949754918FF}" type="slidenum">
              <a:rPr kumimoji="1" lang="ja-JP" altLang="en-US" smtClean="0"/>
              <a:t>‹#›</a:t>
            </a:fld>
            <a:endParaRPr kumimoji="1" lang="ja-JP" altLang="en-US"/>
          </a:p>
        </p:txBody>
      </p:sp>
    </p:spTree>
    <p:extLst>
      <p:ext uri="{BB962C8B-B14F-4D97-AF65-F5344CB8AC3E}">
        <p14:creationId xmlns:p14="http://schemas.microsoft.com/office/powerpoint/2010/main" val="3730305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4858" tIns="47429" rIns="94858" bIns="474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5029"/>
          </a:xfrm>
          <a:prstGeom prst="rect">
            <a:avLst/>
          </a:prstGeom>
        </p:spPr>
        <p:txBody>
          <a:bodyPr vert="horz" lIns="94858" tIns="47429" rIns="94858" bIns="47429" rtlCol="0"/>
          <a:lstStyle>
            <a:lvl1pPr algn="r">
              <a:defRPr sz="1200"/>
            </a:lvl1pPr>
          </a:lstStyle>
          <a:p>
            <a:fld id="{381C7BC9-523D-42D7-807D-123A3F721AD8}" type="datetimeFigureOut">
              <a:rPr kumimoji="1" lang="ja-JP" altLang="en-US" smtClean="0"/>
              <a:t>2019/9/12</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4858" tIns="47429" rIns="94858" bIns="47429"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58" tIns="47429" rIns="94858"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0" cy="495028"/>
          </a:xfrm>
          <a:prstGeom prst="rect">
            <a:avLst/>
          </a:prstGeom>
        </p:spPr>
        <p:txBody>
          <a:bodyPr vert="horz" lIns="94858" tIns="47429" rIns="94858" bIns="474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0" cy="495028"/>
          </a:xfrm>
          <a:prstGeom prst="rect">
            <a:avLst/>
          </a:prstGeom>
        </p:spPr>
        <p:txBody>
          <a:bodyPr vert="horz" lIns="94858" tIns="47429" rIns="94858" bIns="47429" rtlCol="0" anchor="b"/>
          <a:lstStyle>
            <a:lvl1pPr algn="r">
              <a:defRPr sz="1200"/>
            </a:lvl1pPr>
          </a:lstStyle>
          <a:p>
            <a:fld id="{1844C3CE-72AD-4278-A804-F00F1640A01E}" type="slidenum">
              <a:rPr kumimoji="1" lang="ja-JP" altLang="en-US" smtClean="0"/>
              <a:t>‹#›</a:t>
            </a:fld>
            <a:endParaRPr kumimoji="1" lang="ja-JP" altLang="en-US"/>
          </a:p>
        </p:txBody>
      </p:sp>
    </p:spTree>
    <p:extLst>
      <p:ext uri="{BB962C8B-B14F-4D97-AF65-F5344CB8AC3E}">
        <p14:creationId xmlns:p14="http://schemas.microsoft.com/office/powerpoint/2010/main" val="10828175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44C3CE-72AD-4278-A804-F00F1640A01E}" type="slidenum">
              <a:rPr kumimoji="1" lang="ja-JP" altLang="en-US" smtClean="0"/>
              <a:t>14</a:t>
            </a:fld>
            <a:endParaRPr kumimoji="1" lang="ja-JP" altLang="en-US"/>
          </a:p>
        </p:txBody>
      </p:sp>
    </p:spTree>
    <p:extLst>
      <p:ext uri="{BB962C8B-B14F-4D97-AF65-F5344CB8AC3E}">
        <p14:creationId xmlns:p14="http://schemas.microsoft.com/office/powerpoint/2010/main" val="833361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207527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107109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115462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124660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390162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192143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114540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419266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2797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234961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E58811-E018-4BE1-B9E4-7AF4755F7F40}" type="datetimeFigureOut">
              <a:rPr kumimoji="1" lang="ja-JP" altLang="en-US" smtClean="0"/>
              <a:t>2019/9/12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332305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58811-E018-4BE1-B9E4-7AF4755F7F40}" type="datetimeFigureOut">
              <a:rPr kumimoji="1" lang="ja-JP" altLang="en-US" smtClean="0"/>
              <a:t>2019/9/12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3651C-4146-4DBD-A6CA-1BD60FC2D491}" type="slidenum">
              <a:rPr kumimoji="1" lang="ja-JP" altLang="en-US" smtClean="0"/>
              <a:t>‹#›</a:t>
            </a:fld>
            <a:endParaRPr kumimoji="1" lang="ja-JP" altLang="en-US"/>
          </a:p>
        </p:txBody>
      </p:sp>
    </p:spTree>
    <p:extLst>
      <p:ext uri="{BB962C8B-B14F-4D97-AF65-F5344CB8AC3E}">
        <p14:creationId xmlns:p14="http://schemas.microsoft.com/office/powerpoint/2010/main" val="1868758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forms.gle/oBKXHToNXyDr1J4U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irp.niigata-u.ac.jp/business/ccrf/ccrf-plannin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9CF7C51-52E4-4FAA-AFA6-8F81D539A8AF}"/>
              </a:ext>
            </a:extLst>
          </p:cNvPr>
          <p:cNvSpPr txBox="1"/>
          <p:nvPr/>
        </p:nvSpPr>
        <p:spPr>
          <a:xfrm>
            <a:off x="1330030" y="2831916"/>
            <a:ext cx="4823138" cy="584775"/>
          </a:xfrm>
          <a:prstGeom prst="rect">
            <a:avLst/>
          </a:prstGeom>
          <a:noFill/>
        </p:spPr>
        <p:txBody>
          <a:bodyPr wrap="square" rtlCol="0">
            <a:spAutoFit/>
          </a:bodyPr>
          <a:lstStyle/>
          <a:p>
            <a:r>
              <a:rPr kumimoji="1" lang="ja-JP" altLang="en-US" sz="3200" b="1" dirty="0">
                <a:solidFill>
                  <a:srgbClr val="0070C0"/>
                </a:solidFill>
                <a:latin typeface="+mn-ea"/>
              </a:rPr>
              <a:t>研究者個人アンケート</a:t>
            </a:r>
          </a:p>
        </p:txBody>
      </p:sp>
      <p:sp>
        <p:nvSpPr>
          <p:cNvPr id="8" name="テキスト ボックス 7">
            <a:extLst>
              <a:ext uri="{FF2B5EF4-FFF2-40B4-BE49-F238E27FC236}">
                <a16:creationId xmlns:a16="http://schemas.microsoft.com/office/drawing/2014/main" id="{E43C5C85-FD6B-4AF0-B86C-CFAAC8D510ED}"/>
              </a:ext>
            </a:extLst>
          </p:cNvPr>
          <p:cNvSpPr txBox="1"/>
          <p:nvPr/>
        </p:nvSpPr>
        <p:spPr>
          <a:xfrm>
            <a:off x="484138" y="1581424"/>
            <a:ext cx="8586327" cy="400110"/>
          </a:xfrm>
          <a:prstGeom prst="rect">
            <a:avLst/>
          </a:prstGeom>
          <a:noFill/>
        </p:spPr>
        <p:txBody>
          <a:bodyPr wrap="square" rtlCol="0">
            <a:spAutoFit/>
          </a:bodyPr>
          <a:lstStyle/>
          <a:p>
            <a:r>
              <a:rPr kumimoji="1" lang="en-US" altLang="ja-JP" sz="2000" b="1" dirty="0">
                <a:solidFill>
                  <a:schemeClr val="tx1">
                    <a:lumMod val="65000"/>
                    <a:lumOff val="35000"/>
                  </a:schemeClr>
                </a:solidFill>
              </a:rPr>
              <a:t>2019</a:t>
            </a:r>
            <a:r>
              <a:rPr kumimoji="1" lang="ja-JP" altLang="en-US" sz="2000" b="1" dirty="0">
                <a:solidFill>
                  <a:schemeClr val="tx1">
                    <a:lumMod val="65000"/>
                    <a:lumOff val="35000"/>
                  </a:schemeClr>
                </a:solidFill>
              </a:rPr>
              <a:t>年度</a:t>
            </a:r>
            <a:r>
              <a:rPr kumimoji="1" lang="ja-JP" altLang="en-US" sz="2000" b="1" dirty="0"/>
              <a:t>研究設備マスタープラン</a:t>
            </a:r>
            <a:r>
              <a:rPr kumimoji="1" lang="ja-JP" altLang="en-US" sz="2000" b="1" dirty="0">
                <a:solidFill>
                  <a:schemeClr val="tx1">
                    <a:lumMod val="65000"/>
                    <a:lumOff val="35000"/>
                  </a:schemeClr>
                </a:solidFill>
              </a:rPr>
              <a:t>策定のための要望設備アンケート調査</a:t>
            </a:r>
          </a:p>
        </p:txBody>
      </p:sp>
      <p:sp>
        <p:nvSpPr>
          <p:cNvPr id="9" name="テキスト ボックス 8">
            <a:extLst>
              <a:ext uri="{FF2B5EF4-FFF2-40B4-BE49-F238E27FC236}">
                <a16:creationId xmlns:a16="http://schemas.microsoft.com/office/drawing/2014/main" id="{5728D77D-1119-42F7-95D6-57BA50CD8FBB}"/>
              </a:ext>
            </a:extLst>
          </p:cNvPr>
          <p:cNvSpPr txBox="1"/>
          <p:nvPr/>
        </p:nvSpPr>
        <p:spPr>
          <a:xfrm>
            <a:off x="1551703" y="4229929"/>
            <a:ext cx="5403273" cy="400110"/>
          </a:xfrm>
          <a:prstGeom prst="rect">
            <a:avLst/>
          </a:prstGeom>
          <a:noFill/>
        </p:spPr>
        <p:txBody>
          <a:bodyPr wrap="square" rtlCol="0">
            <a:spAutoFit/>
          </a:bodyPr>
          <a:lstStyle/>
          <a:p>
            <a:r>
              <a:rPr kumimoji="1" lang="ja-JP" altLang="en-US" sz="2000" b="1" dirty="0">
                <a:solidFill>
                  <a:schemeClr val="bg2">
                    <a:lumMod val="50000"/>
                  </a:schemeClr>
                </a:solidFill>
              </a:rPr>
              <a:t>共用設備基盤センター・設備戦略企画室</a:t>
            </a:r>
          </a:p>
        </p:txBody>
      </p:sp>
      <p:sp>
        <p:nvSpPr>
          <p:cNvPr id="10" name="テキスト ボックス 9">
            <a:extLst>
              <a:ext uri="{FF2B5EF4-FFF2-40B4-BE49-F238E27FC236}">
                <a16:creationId xmlns:a16="http://schemas.microsoft.com/office/drawing/2014/main" id="{17A6A4FB-DC89-4E49-ADE3-B2DA62E5F9D5}"/>
              </a:ext>
            </a:extLst>
          </p:cNvPr>
          <p:cNvSpPr txBox="1"/>
          <p:nvPr/>
        </p:nvSpPr>
        <p:spPr>
          <a:xfrm>
            <a:off x="1551703" y="4777820"/>
            <a:ext cx="2198256" cy="523220"/>
          </a:xfrm>
          <a:prstGeom prst="rect">
            <a:avLst/>
          </a:prstGeom>
          <a:noFill/>
        </p:spPr>
        <p:txBody>
          <a:bodyPr wrap="square" rtlCol="0">
            <a:spAutoFit/>
          </a:bodyPr>
          <a:lstStyle/>
          <a:p>
            <a:r>
              <a:rPr kumimoji="1" lang="ja-JP" altLang="en-US" sz="2800" b="1" dirty="0"/>
              <a:t>村上　幸弘</a:t>
            </a:r>
          </a:p>
        </p:txBody>
      </p:sp>
      <p:sp>
        <p:nvSpPr>
          <p:cNvPr id="11" name="テキスト ボックス 10">
            <a:extLst>
              <a:ext uri="{FF2B5EF4-FFF2-40B4-BE49-F238E27FC236}">
                <a16:creationId xmlns:a16="http://schemas.microsoft.com/office/drawing/2014/main" id="{5F1C558C-A7E5-45C9-8B4D-68B533ADCDC9}"/>
              </a:ext>
            </a:extLst>
          </p:cNvPr>
          <p:cNvSpPr txBox="1"/>
          <p:nvPr/>
        </p:nvSpPr>
        <p:spPr>
          <a:xfrm>
            <a:off x="5436159" y="52241"/>
            <a:ext cx="3643184" cy="738664"/>
          </a:xfrm>
          <a:prstGeom prst="rect">
            <a:avLst/>
          </a:prstGeom>
          <a:noFill/>
        </p:spPr>
        <p:txBody>
          <a:bodyPr wrap="square" rtlCol="0">
            <a:spAutoFit/>
          </a:bodyPr>
          <a:lstStyle/>
          <a:p>
            <a:r>
              <a:rPr kumimoji="1" lang="ja-JP" altLang="en-US" sz="1400" b="1" dirty="0">
                <a:solidFill>
                  <a:srgbClr val="C00000"/>
                </a:solidFill>
                <a:latin typeface="+mn-ea"/>
              </a:rPr>
              <a:t>研究設備マスタープランアンケート説明会</a:t>
            </a:r>
            <a:endParaRPr kumimoji="1" lang="en-US" altLang="ja-JP" sz="1400" b="1" dirty="0">
              <a:solidFill>
                <a:srgbClr val="C00000"/>
              </a:solidFill>
              <a:latin typeface="+mn-ea"/>
            </a:endParaRPr>
          </a:p>
          <a:p>
            <a:r>
              <a:rPr kumimoji="1" lang="en-US" altLang="ja-JP" sz="1400" b="1" dirty="0">
                <a:latin typeface="+mn-ea"/>
              </a:rPr>
              <a:t>2019</a:t>
            </a:r>
            <a:r>
              <a:rPr kumimoji="1" lang="ja-JP" altLang="en-US" sz="1400" b="1" dirty="0">
                <a:latin typeface="+mn-ea"/>
              </a:rPr>
              <a:t>年</a:t>
            </a:r>
            <a:r>
              <a:rPr kumimoji="1" lang="en-US" altLang="ja-JP" sz="1400" b="1" dirty="0">
                <a:latin typeface="+mn-ea"/>
              </a:rPr>
              <a:t>9</a:t>
            </a:r>
            <a:r>
              <a:rPr kumimoji="1" lang="ja-JP" altLang="en-US" sz="1400" b="1" dirty="0">
                <a:latin typeface="+mn-ea"/>
              </a:rPr>
              <a:t>月</a:t>
            </a:r>
            <a:r>
              <a:rPr kumimoji="1" lang="en-US" altLang="ja-JP" sz="1400" b="1" dirty="0">
                <a:latin typeface="+mn-ea"/>
              </a:rPr>
              <a:t>13</a:t>
            </a:r>
            <a:r>
              <a:rPr kumimoji="1" lang="ja-JP" altLang="en-US" sz="1400" b="1" dirty="0">
                <a:latin typeface="+mn-ea"/>
              </a:rPr>
              <a:t>日（金）</a:t>
            </a:r>
            <a:endParaRPr kumimoji="1" lang="en-US" altLang="ja-JP" sz="1400" b="1" dirty="0">
              <a:latin typeface="+mn-ea"/>
            </a:endParaRPr>
          </a:p>
          <a:p>
            <a:r>
              <a:rPr kumimoji="1" lang="ja-JP" altLang="en-US" sz="1400" b="1" dirty="0">
                <a:latin typeface="+mn-ea"/>
              </a:rPr>
              <a:t>五十嵐地区：</a:t>
            </a:r>
            <a:r>
              <a:rPr kumimoji="1" lang="en-US" altLang="ja-JP" sz="1400" b="1" dirty="0">
                <a:latin typeface="+mn-ea"/>
              </a:rPr>
              <a:t>14:40~</a:t>
            </a:r>
            <a:r>
              <a:rPr kumimoji="1" lang="ja-JP" altLang="en-US" sz="1400" b="1" dirty="0">
                <a:latin typeface="+mn-ea"/>
              </a:rPr>
              <a:t>　旭町地区：</a:t>
            </a:r>
            <a:r>
              <a:rPr kumimoji="1" lang="en-US" altLang="ja-JP" sz="1400" b="1" dirty="0">
                <a:latin typeface="+mn-ea"/>
              </a:rPr>
              <a:t>17:00~</a:t>
            </a:r>
            <a:endParaRPr kumimoji="1" lang="ja-JP" altLang="en-US" sz="1400" b="1" dirty="0">
              <a:latin typeface="+mn-ea"/>
            </a:endParaRPr>
          </a:p>
        </p:txBody>
      </p:sp>
    </p:spTree>
    <p:extLst>
      <p:ext uri="{BB962C8B-B14F-4D97-AF65-F5344CB8AC3E}">
        <p14:creationId xmlns:p14="http://schemas.microsoft.com/office/powerpoint/2010/main" val="1662842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09004FA-0110-478B-A445-A92ACFCFFBBD}"/>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695C72DE-A658-4C98-B0B5-9A7F2C93FE59}"/>
              </a:ext>
            </a:extLst>
          </p:cNvPr>
          <p:cNvSpPr txBox="1"/>
          <p:nvPr/>
        </p:nvSpPr>
        <p:spPr>
          <a:xfrm>
            <a:off x="251519" y="116632"/>
            <a:ext cx="8500289" cy="400110"/>
          </a:xfrm>
          <a:prstGeom prst="rect">
            <a:avLst/>
          </a:prstGeom>
          <a:noFill/>
        </p:spPr>
        <p:txBody>
          <a:bodyPr wrap="square" rtlCol="0">
            <a:spAutoFit/>
          </a:bodyPr>
          <a:lstStyle/>
          <a:p>
            <a:r>
              <a:rPr kumimoji="1" lang="en-US" altLang="ja-JP" sz="2000" b="1" dirty="0">
                <a:solidFill>
                  <a:srgbClr val="C00000"/>
                </a:solidFill>
              </a:rPr>
              <a:t>1</a:t>
            </a:r>
            <a:r>
              <a:rPr kumimoji="1" lang="ja-JP" altLang="en-US" sz="2000" b="1" dirty="0">
                <a:solidFill>
                  <a:srgbClr val="C00000"/>
                </a:solidFill>
              </a:rPr>
              <a:t>次アンケートの方法</a:t>
            </a:r>
            <a:endParaRPr kumimoji="1" lang="ja-JP" altLang="en-US" sz="2000" b="1" dirty="0"/>
          </a:p>
        </p:txBody>
      </p:sp>
      <p:pic>
        <p:nvPicPr>
          <p:cNvPr id="32" name="図 31">
            <a:extLst>
              <a:ext uri="{FF2B5EF4-FFF2-40B4-BE49-F238E27FC236}">
                <a16:creationId xmlns:a16="http://schemas.microsoft.com/office/drawing/2014/main" id="{4625C798-D971-4822-98BC-DDE2B915872F}"/>
              </a:ext>
            </a:extLst>
          </p:cNvPr>
          <p:cNvPicPr>
            <a:picLocks noChangeAspect="1"/>
          </p:cNvPicPr>
          <p:nvPr/>
        </p:nvPicPr>
        <p:blipFill rotWithShape="1">
          <a:blip r:embed="rId2"/>
          <a:srcRect l="-4230" t="-1976" r="15474" b="19261"/>
          <a:stretch/>
        </p:blipFill>
        <p:spPr>
          <a:xfrm>
            <a:off x="778607" y="664038"/>
            <a:ext cx="7082313" cy="4946597"/>
          </a:xfrm>
          <a:prstGeom prst="rect">
            <a:avLst/>
          </a:prstGeom>
        </p:spPr>
      </p:pic>
      <p:sp>
        <p:nvSpPr>
          <p:cNvPr id="36" name="テキスト ボックス 35">
            <a:extLst>
              <a:ext uri="{FF2B5EF4-FFF2-40B4-BE49-F238E27FC236}">
                <a16:creationId xmlns:a16="http://schemas.microsoft.com/office/drawing/2014/main" id="{E0BF39FB-4327-4329-A395-0CF38C40C91F}"/>
              </a:ext>
            </a:extLst>
          </p:cNvPr>
          <p:cNvSpPr txBox="1"/>
          <p:nvPr/>
        </p:nvSpPr>
        <p:spPr>
          <a:xfrm>
            <a:off x="876357" y="5901574"/>
            <a:ext cx="7250612" cy="292388"/>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300" b="1" dirty="0">
                <a:solidFill>
                  <a:srgbClr val="FF0000"/>
                </a:solidFill>
                <a:latin typeface="Meiryo UI" panose="020B0604030504040204" pitchFamily="50" charset="-128"/>
                <a:ea typeface="Meiryo UI" panose="020B0604030504040204" pitchFamily="50" charset="-128"/>
              </a:rPr>
              <a:t>「</a:t>
            </a:r>
            <a:r>
              <a:rPr kumimoji="1" lang="en-US" altLang="ja-JP" sz="1300" b="1" dirty="0">
                <a:solidFill>
                  <a:srgbClr val="FF0000"/>
                </a:solidFill>
                <a:latin typeface="Meiryo UI" panose="020B0604030504040204" pitchFamily="50" charset="-128"/>
                <a:ea typeface="Meiryo UI" panose="020B0604030504040204" pitchFamily="50" charset="-128"/>
              </a:rPr>
              <a:t>1</a:t>
            </a:r>
            <a:r>
              <a:rPr kumimoji="1" lang="ja-JP" altLang="en-US" sz="1300" b="1" dirty="0">
                <a:solidFill>
                  <a:srgbClr val="FF0000"/>
                </a:solidFill>
                <a:latin typeface="Meiryo UI" panose="020B0604030504040204" pitchFamily="50" charset="-128"/>
                <a:ea typeface="Meiryo UI" panose="020B0604030504040204" pitchFamily="50" charset="-128"/>
              </a:rPr>
              <a:t>次アンケート記入要領」をご確認の上、</a:t>
            </a:r>
            <a:r>
              <a:rPr kumimoji="1" lang="en-US" altLang="ja-JP" sz="1300" b="1" dirty="0">
                <a:solidFill>
                  <a:srgbClr val="FF0000"/>
                </a:solidFill>
                <a:latin typeface="Meiryo UI" panose="020B0604030504040204" pitchFamily="50" charset="-128"/>
                <a:ea typeface="Meiryo UI" panose="020B0604030504040204" pitchFamily="50" charset="-128"/>
              </a:rPr>
              <a:t>1</a:t>
            </a:r>
            <a:r>
              <a:rPr kumimoji="1" lang="ja-JP" altLang="en-US" sz="1300" b="1" dirty="0">
                <a:solidFill>
                  <a:srgbClr val="FF0000"/>
                </a:solidFill>
                <a:latin typeface="Meiryo UI" panose="020B0604030504040204" pitchFamily="50" charset="-128"/>
                <a:ea typeface="Meiryo UI" panose="020B0604030504040204" pitchFamily="50" charset="-128"/>
              </a:rPr>
              <a:t>次アンケートご回答いただきますようお願い申し上げます。</a:t>
            </a:r>
          </a:p>
        </p:txBody>
      </p:sp>
    </p:spTree>
    <p:extLst>
      <p:ext uri="{BB962C8B-B14F-4D97-AF65-F5344CB8AC3E}">
        <p14:creationId xmlns:p14="http://schemas.microsoft.com/office/powerpoint/2010/main" val="3362821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F78CDA6-FD71-4FA3-82CF-74E8DDC3ADF2}"/>
              </a:ext>
            </a:extLst>
          </p:cNvPr>
          <p:cNvSpPr txBox="1"/>
          <p:nvPr/>
        </p:nvSpPr>
        <p:spPr>
          <a:xfrm>
            <a:off x="803429" y="1366039"/>
            <a:ext cx="7501630" cy="3600986"/>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b="1" dirty="0"/>
              <a:t>今年度の</a:t>
            </a:r>
            <a:r>
              <a:rPr kumimoji="1" lang="en-US" altLang="ja-JP" b="1" dirty="0"/>
              <a:t>1</a:t>
            </a:r>
            <a:r>
              <a:rPr kumimoji="1" lang="ja-JP" altLang="en-US" b="1" dirty="0"/>
              <a:t>次アンケートの結果に基づき</a:t>
            </a:r>
            <a:r>
              <a:rPr kumimoji="1" lang="en-US" altLang="ja-JP" b="1" dirty="0"/>
              <a:t>2018</a:t>
            </a:r>
            <a:r>
              <a:rPr kumimoji="1" lang="ja-JP" altLang="en-US" b="1" dirty="0"/>
              <a:t>年度要望設備リストに本１次アンケートの回答として挙げられた要望設備を追加し、設備グループごとに分類した</a:t>
            </a:r>
            <a:r>
              <a:rPr kumimoji="1" lang="en-US" altLang="ja-JP" b="1" dirty="0">
                <a:solidFill>
                  <a:srgbClr val="0000FF"/>
                </a:solidFill>
              </a:rPr>
              <a:t>2019</a:t>
            </a:r>
            <a:r>
              <a:rPr kumimoji="1" lang="ja-JP" altLang="en-US" b="1" dirty="0">
                <a:solidFill>
                  <a:srgbClr val="0000FF"/>
                </a:solidFill>
              </a:rPr>
              <a:t>年度要望設備リスト</a:t>
            </a:r>
            <a:r>
              <a:rPr kumimoji="1" lang="ja-JP" altLang="en-US" b="1" dirty="0"/>
              <a:t>を作成する。</a:t>
            </a:r>
          </a:p>
          <a:p>
            <a:endParaRPr kumimoji="1" lang="en-US" altLang="ja-JP" b="1" dirty="0"/>
          </a:p>
          <a:p>
            <a:pPr marL="285750" indent="-285750">
              <a:buFont typeface="Arial" panose="020B0604020202020204" pitchFamily="34" charset="0"/>
              <a:buChar char="•"/>
            </a:pPr>
            <a:r>
              <a:rPr kumimoji="1" lang="ja-JP" altLang="en-US" b="1" dirty="0"/>
              <a:t>学内に対して、</a:t>
            </a:r>
            <a:r>
              <a:rPr kumimoji="1" lang="en-US" altLang="ja-JP" b="1" dirty="0"/>
              <a:t>2019</a:t>
            </a:r>
            <a:r>
              <a:rPr kumimoji="1" lang="ja-JP" altLang="en-US" b="1" dirty="0"/>
              <a:t>年度要望設備リスト及びリストに記載された設備の提案者に関する</a:t>
            </a:r>
            <a:r>
              <a:rPr kumimoji="1" lang="ja-JP" altLang="en-US" b="1" dirty="0">
                <a:solidFill>
                  <a:srgbClr val="0000FF"/>
                </a:solidFill>
              </a:rPr>
              <a:t>情報を開示</a:t>
            </a:r>
            <a:r>
              <a:rPr kumimoji="1" lang="ja-JP" altLang="en-US" b="1" dirty="0"/>
              <a:t>する。</a:t>
            </a:r>
          </a:p>
          <a:p>
            <a:pPr marL="285750" indent="-285750">
              <a:buFont typeface="Arial" panose="020B0604020202020204" pitchFamily="34" charset="0"/>
              <a:buChar char="•"/>
            </a:pPr>
            <a:endParaRPr kumimoji="1" lang="en-US" altLang="ja-JP" b="1" dirty="0"/>
          </a:p>
          <a:p>
            <a:pPr marL="285750" indent="-285750">
              <a:buFont typeface="Arial" panose="020B0604020202020204" pitchFamily="34" charset="0"/>
              <a:buChar char="•"/>
            </a:pPr>
            <a:r>
              <a:rPr kumimoji="1" lang="ja-JP" altLang="en-US" b="1" dirty="0"/>
              <a:t>但し、提案者の個人情報（氏名、職位、所属、連絡先）は、提案者からの開示拒否がない場合にのみ開示するものとする</a:t>
            </a:r>
            <a:r>
              <a:rPr kumimoji="1" lang="en-US" altLang="ja-JP" b="1" dirty="0"/>
              <a:t>(※)</a:t>
            </a:r>
            <a:r>
              <a:rPr kumimoji="1" lang="ja-JP" altLang="en-US" b="1" dirty="0"/>
              <a:t>。</a:t>
            </a:r>
          </a:p>
          <a:p>
            <a:endParaRPr kumimoji="1" lang="en-US" altLang="ja-JP" sz="1600" b="1" dirty="0"/>
          </a:p>
          <a:p>
            <a:r>
              <a:rPr kumimoji="1" lang="ja-JP" altLang="en-US" sz="1600" b="1" dirty="0"/>
              <a:t>　　</a:t>
            </a:r>
            <a:r>
              <a:rPr kumimoji="1" lang="en-US" altLang="ja-JP" sz="1600" b="1" dirty="0"/>
              <a:t>※</a:t>
            </a:r>
            <a:r>
              <a:rPr kumimoji="1" lang="ja-JP" altLang="en-US" sz="1600" b="1" dirty="0"/>
              <a:t>：今年度</a:t>
            </a:r>
            <a:r>
              <a:rPr kumimoji="1" lang="en-US" altLang="ja-JP" sz="1600" b="1" dirty="0"/>
              <a:t>1</a:t>
            </a:r>
            <a:r>
              <a:rPr kumimoji="1" lang="ja-JP" altLang="en-US" sz="1600" b="1" dirty="0"/>
              <a:t>次アンケートに回答する教員には、アンケート実施時に個人情</a:t>
            </a:r>
            <a:endParaRPr kumimoji="1" lang="en-US" altLang="ja-JP" sz="1600" b="1" dirty="0"/>
          </a:p>
          <a:p>
            <a:r>
              <a:rPr kumimoji="1" lang="ja-JP" altLang="en-US" sz="1600" b="1" dirty="0"/>
              <a:t>　　　　報の開示可否確認を行う。また、昨年の</a:t>
            </a:r>
            <a:r>
              <a:rPr kumimoji="1" lang="en-US" altLang="ja-JP" sz="1600" b="1" dirty="0"/>
              <a:t>1</a:t>
            </a:r>
            <a:r>
              <a:rPr kumimoji="1" lang="ja-JP" altLang="en-US" sz="1600" b="1" dirty="0"/>
              <a:t>次アンケートの回答者につい</a:t>
            </a:r>
            <a:endParaRPr kumimoji="1" lang="en-US" altLang="ja-JP" sz="1600" b="1" dirty="0"/>
          </a:p>
          <a:p>
            <a:r>
              <a:rPr kumimoji="1" lang="ja-JP" altLang="en-US" sz="1600" b="1" dirty="0"/>
              <a:t>　　　　ては昨年度の開示可否確認に対する回答を基に開示可否を決定する</a:t>
            </a:r>
            <a:r>
              <a:rPr kumimoji="1" lang="ja-JP" altLang="en-US" b="1" dirty="0"/>
              <a:t>。</a:t>
            </a:r>
          </a:p>
        </p:txBody>
      </p:sp>
      <p:cxnSp>
        <p:nvCxnSpPr>
          <p:cNvPr id="3" name="直線コネクタ 2">
            <a:extLst>
              <a:ext uri="{FF2B5EF4-FFF2-40B4-BE49-F238E27FC236}">
                <a16:creationId xmlns:a16="http://schemas.microsoft.com/office/drawing/2014/main" id="{5CA1160C-9888-4E7E-AA9C-33161F7ECEE9}"/>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C345CB5E-B1FC-4298-99AE-AA99A2E46ABA}"/>
              </a:ext>
            </a:extLst>
          </p:cNvPr>
          <p:cNvSpPr txBox="1"/>
          <p:nvPr/>
        </p:nvSpPr>
        <p:spPr>
          <a:xfrm>
            <a:off x="251520" y="116632"/>
            <a:ext cx="7992888" cy="400110"/>
          </a:xfrm>
          <a:prstGeom prst="rect">
            <a:avLst/>
          </a:prstGeom>
          <a:noFill/>
        </p:spPr>
        <p:txBody>
          <a:bodyPr wrap="square" rtlCol="0">
            <a:spAutoFit/>
          </a:bodyPr>
          <a:lstStyle/>
          <a:p>
            <a:r>
              <a:rPr kumimoji="1" lang="en-US" altLang="ja-JP" sz="2000" b="1" dirty="0">
                <a:solidFill>
                  <a:srgbClr val="C00000"/>
                </a:solidFill>
              </a:rPr>
              <a:t>1</a:t>
            </a:r>
            <a:r>
              <a:rPr kumimoji="1" lang="ja-JP" altLang="en-US" sz="2000" b="1" dirty="0">
                <a:solidFill>
                  <a:srgbClr val="C00000"/>
                </a:solidFill>
              </a:rPr>
              <a:t>次アンケートの集計と集計結果の開示</a:t>
            </a:r>
            <a:endParaRPr kumimoji="1" lang="ja-JP" altLang="en-US" b="1" dirty="0"/>
          </a:p>
        </p:txBody>
      </p:sp>
    </p:spTree>
    <p:extLst>
      <p:ext uri="{BB962C8B-B14F-4D97-AF65-F5344CB8AC3E}">
        <p14:creationId xmlns:p14="http://schemas.microsoft.com/office/powerpoint/2010/main" val="330173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F78CDA6-FD71-4FA3-82CF-74E8DDC3ADF2}"/>
              </a:ext>
            </a:extLst>
          </p:cNvPr>
          <p:cNvSpPr txBox="1"/>
          <p:nvPr/>
        </p:nvSpPr>
        <p:spPr>
          <a:xfrm>
            <a:off x="742778" y="771235"/>
            <a:ext cx="7501630" cy="2585323"/>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b="1" dirty="0"/>
              <a:t>本学の</a:t>
            </a:r>
            <a:r>
              <a:rPr kumimoji="1" lang="ja-JP" altLang="en-US" b="1" dirty="0">
                <a:solidFill>
                  <a:srgbClr val="0000FF"/>
                </a:solidFill>
              </a:rPr>
              <a:t>全教員</a:t>
            </a:r>
            <a:r>
              <a:rPr kumimoji="1" lang="ja-JP" altLang="en-US" b="1" dirty="0"/>
              <a:t>を対象とする。</a:t>
            </a:r>
            <a:endParaRPr kumimoji="1" lang="en-US" altLang="ja-JP" b="1" dirty="0"/>
          </a:p>
          <a:p>
            <a:pPr marL="285750" indent="-285750">
              <a:buFont typeface="Arial" panose="020B0604020202020204" pitchFamily="34" charset="0"/>
              <a:buChar char="•"/>
            </a:pPr>
            <a:endParaRPr kumimoji="1" lang="en-US" altLang="ja-JP" b="1" dirty="0"/>
          </a:p>
          <a:p>
            <a:pPr marL="285750" indent="-285750">
              <a:buFont typeface="Arial" panose="020B0604020202020204" pitchFamily="34" charset="0"/>
              <a:buChar char="•"/>
            </a:pPr>
            <a:r>
              <a:rPr kumimoji="1" lang="en-US" altLang="ja-JP" b="1" dirty="0">
                <a:solidFill>
                  <a:srgbClr val="0000FF"/>
                </a:solidFill>
              </a:rPr>
              <a:t>2019</a:t>
            </a:r>
            <a:r>
              <a:rPr kumimoji="1" lang="ja-JP" altLang="en-US" b="1" dirty="0">
                <a:solidFill>
                  <a:srgbClr val="0000FF"/>
                </a:solidFill>
              </a:rPr>
              <a:t>年度要望設備リストの設備に対する投票</a:t>
            </a:r>
            <a:r>
              <a:rPr kumimoji="1" lang="en-US" altLang="ja-JP" b="1" dirty="0">
                <a:solidFill>
                  <a:srgbClr val="0000FF"/>
                </a:solidFill>
              </a:rPr>
              <a:t>(2</a:t>
            </a:r>
            <a:r>
              <a:rPr kumimoji="1" lang="ja-JP" altLang="en-US" b="1" dirty="0">
                <a:solidFill>
                  <a:srgbClr val="0000FF"/>
                </a:solidFill>
              </a:rPr>
              <a:t>設備まで</a:t>
            </a:r>
            <a:r>
              <a:rPr kumimoji="1" lang="en-US" altLang="ja-JP" b="1" dirty="0">
                <a:solidFill>
                  <a:srgbClr val="0000FF"/>
                </a:solidFill>
              </a:rPr>
              <a:t>)</a:t>
            </a:r>
            <a:r>
              <a:rPr kumimoji="1" lang="ja-JP" altLang="en-US" b="1" dirty="0"/>
              <a:t>とする。</a:t>
            </a:r>
            <a:endParaRPr kumimoji="1" lang="en-US" altLang="ja-JP" b="1" dirty="0"/>
          </a:p>
          <a:p>
            <a:r>
              <a:rPr kumimoji="1" lang="ja-JP" altLang="en-US" b="1" dirty="0"/>
              <a:t>　（優先順位は付けない）</a:t>
            </a:r>
            <a:endParaRPr kumimoji="1" lang="en-US" altLang="ja-JP" b="1" dirty="0"/>
          </a:p>
          <a:p>
            <a:endParaRPr kumimoji="1" lang="ja-JP" altLang="en-US" b="1" dirty="0"/>
          </a:p>
          <a:p>
            <a:pPr marL="285750" indent="-285750">
              <a:buFont typeface="Arial" panose="020B0604020202020204" pitchFamily="34" charset="0"/>
              <a:buChar char="•"/>
            </a:pPr>
            <a:r>
              <a:rPr kumimoji="1" lang="ja-JP" altLang="en-US" b="1" dirty="0"/>
              <a:t>回答者の氏名、職位、所属、連絡先（</a:t>
            </a:r>
            <a:r>
              <a:rPr kumimoji="1" lang="en-US" altLang="ja-JP" b="1" dirty="0"/>
              <a:t>e-mail</a:t>
            </a:r>
            <a:r>
              <a:rPr kumimoji="1" lang="ja-JP" altLang="en-US" b="1" dirty="0"/>
              <a:t>アドレス、電話番号）の記入は必須とする。</a:t>
            </a:r>
            <a:endParaRPr kumimoji="1" lang="en-US" altLang="ja-JP" b="1" dirty="0"/>
          </a:p>
          <a:p>
            <a:r>
              <a:rPr kumimoji="1" lang="ja-JP" altLang="en-US" b="1" dirty="0"/>
              <a:t>　</a:t>
            </a:r>
          </a:p>
          <a:p>
            <a:pPr marL="285750" indent="-285750">
              <a:buFont typeface="Arial" panose="020B0604020202020204" pitchFamily="34" charset="0"/>
              <a:buChar char="•"/>
            </a:pPr>
            <a:r>
              <a:rPr kumimoji="1" lang="ja-JP" altLang="en-US" b="1" dirty="0"/>
              <a:t>投票に際しては、同一設備に重複しての投票はできないものとする。</a:t>
            </a:r>
            <a:endParaRPr kumimoji="1" lang="en-US" altLang="ja-JP" b="1" dirty="0"/>
          </a:p>
        </p:txBody>
      </p:sp>
      <p:cxnSp>
        <p:nvCxnSpPr>
          <p:cNvPr id="3" name="直線コネクタ 2">
            <a:extLst>
              <a:ext uri="{FF2B5EF4-FFF2-40B4-BE49-F238E27FC236}">
                <a16:creationId xmlns:a16="http://schemas.microsoft.com/office/drawing/2014/main" id="{5CA1160C-9888-4E7E-AA9C-33161F7ECEE9}"/>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C345CB5E-B1FC-4298-99AE-AA99A2E46ABA}"/>
              </a:ext>
            </a:extLst>
          </p:cNvPr>
          <p:cNvSpPr txBox="1"/>
          <p:nvPr/>
        </p:nvSpPr>
        <p:spPr>
          <a:xfrm>
            <a:off x="251520" y="116632"/>
            <a:ext cx="7992888" cy="400110"/>
          </a:xfrm>
          <a:prstGeom prst="rect">
            <a:avLst/>
          </a:prstGeom>
          <a:noFill/>
        </p:spPr>
        <p:txBody>
          <a:bodyPr wrap="square" rtlCol="0">
            <a:spAutoFit/>
          </a:bodyPr>
          <a:lstStyle/>
          <a:p>
            <a:r>
              <a:rPr kumimoji="1" lang="en-US" altLang="ja-JP" sz="2000" b="1" dirty="0">
                <a:solidFill>
                  <a:srgbClr val="C00000"/>
                </a:solidFill>
              </a:rPr>
              <a:t>2</a:t>
            </a:r>
            <a:r>
              <a:rPr kumimoji="1" lang="ja-JP" altLang="en-US" sz="2000" b="1" dirty="0">
                <a:solidFill>
                  <a:srgbClr val="C00000"/>
                </a:solidFill>
              </a:rPr>
              <a:t>次アンケートの方法</a:t>
            </a:r>
            <a:endParaRPr kumimoji="1" lang="ja-JP" altLang="en-US" b="1" dirty="0"/>
          </a:p>
        </p:txBody>
      </p:sp>
      <p:pic>
        <p:nvPicPr>
          <p:cNvPr id="5" name="図 4">
            <a:extLst>
              <a:ext uri="{FF2B5EF4-FFF2-40B4-BE49-F238E27FC236}">
                <a16:creationId xmlns:a16="http://schemas.microsoft.com/office/drawing/2014/main" id="{19B0C4DF-0F47-4A0F-A3BE-A85C80386E3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0208" y="3579112"/>
            <a:ext cx="4435512" cy="3248970"/>
          </a:xfrm>
          <a:prstGeom prst="rect">
            <a:avLst/>
          </a:prstGeom>
          <a:noFill/>
          <a:ln>
            <a:noFill/>
          </a:ln>
        </p:spPr>
      </p:pic>
      <p:sp>
        <p:nvSpPr>
          <p:cNvPr id="6" name="四角形: 角を丸くする 5">
            <a:extLst>
              <a:ext uri="{FF2B5EF4-FFF2-40B4-BE49-F238E27FC236}">
                <a16:creationId xmlns:a16="http://schemas.microsoft.com/office/drawing/2014/main" id="{F3956D9E-82EB-4146-97A4-1C76C54AC7E8}"/>
              </a:ext>
            </a:extLst>
          </p:cNvPr>
          <p:cNvSpPr/>
          <p:nvPr/>
        </p:nvSpPr>
        <p:spPr>
          <a:xfrm>
            <a:off x="1642369" y="3429000"/>
            <a:ext cx="6276513" cy="33990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683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51720ECD-C3D1-411F-94CE-95A489EA42D6}"/>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CD1D2BEF-8723-4215-A843-000CAACE7D1A}"/>
              </a:ext>
            </a:extLst>
          </p:cNvPr>
          <p:cNvSpPr txBox="1"/>
          <p:nvPr/>
        </p:nvSpPr>
        <p:spPr>
          <a:xfrm>
            <a:off x="251520" y="116632"/>
            <a:ext cx="8369966" cy="400110"/>
          </a:xfrm>
          <a:prstGeom prst="rect">
            <a:avLst/>
          </a:prstGeom>
          <a:noFill/>
        </p:spPr>
        <p:txBody>
          <a:bodyPr wrap="square" rtlCol="0">
            <a:spAutoFit/>
          </a:bodyPr>
          <a:lstStyle/>
          <a:p>
            <a:r>
              <a:rPr kumimoji="1" lang="en-US" altLang="ja-JP" sz="2000" b="1" dirty="0">
                <a:solidFill>
                  <a:srgbClr val="C00000"/>
                </a:solidFill>
              </a:rPr>
              <a:t>2</a:t>
            </a:r>
            <a:r>
              <a:rPr kumimoji="1" lang="ja-JP" altLang="en-US" sz="2000" b="1" dirty="0">
                <a:solidFill>
                  <a:srgbClr val="C00000"/>
                </a:solidFill>
              </a:rPr>
              <a:t>次アンケートの集計とランキングの方法</a:t>
            </a:r>
            <a:endParaRPr kumimoji="1" lang="ja-JP" altLang="en-US" b="1" dirty="0">
              <a:solidFill>
                <a:schemeClr val="tx1">
                  <a:lumMod val="65000"/>
                  <a:lumOff val="35000"/>
                </a:schemeClr>
              </a:solidFill>
            </a:endParaRPr>
          </a:p>
        </p:txBody>
      </p:sp>
      <p:sp>
        <p:nvSpPr>
          <p:cNvPr id="4" name="テキスト ボックス 3">
            <a:extLst>
              <a:ext uri="{FF2B5EF4-FFF2-40B4-BE49-F238E27FC236}">
                <a16:creationId xmlns:a16="http://schemas.microsoft.com/office/drawing/2014/main" id="{94801EEB-6DCA-4F6A-BE9D-249CBF480CDF}"/>
              </a:ext>
            </a:extLst>
          </p:cNvPr>
          <p:cNvSpPr txBox="1"/>
          <p:nvPr/>
        </p:nvSpPr>
        <p:spPr>
          <a:xfrm>
            <a:off x="874644" y="888925"/>
            <a:ext cx="7505414" cy="646331"/>
          </a:xfrm>
          <a:prstGeom prst="rect">
            <a:avLst/>
          </a:prstGeom>
          <a:noFill/>
        </p:spPr>
        <p:txBody>
          <a:bodyPr wrap="square" rtlCol="0">
            <a:spAutoFit/>
          </a:bodyPr>
          <a:lstStyle/>
          <a:p>
            <a:r>
              <a:rPr kumimoji="1" lang="ja-JP" altLang="en-US" b="1" dirty="0"/>
              <a:t>要望設備について、回答者数、共用化の程度に応じた係数及び経済性に応じた係数を用いて、それぞれの設備を評価し、設備評価スコアとする。</a:t>
            </a:r>
          </a:p>
        </p:txBody>
      </p:sp>
      <p:grpSp>
        <p:nvGrpSpPr>
          <p:cNvPr id="15" name="グループ化 14">
            <a:extLst>
              <a:ext uri="{FF2B5EF4-FFF2-40B4-BE49-F238E27FC236}">
                <a16:creationId xmlns:a16="http://schemas.microsoft.com/office/drawing/2014/main" id="{F72DF379-256C-415B-A625-4E48526C9EA5}"/>
              </a:ext>
            </a:extLst>
          </p:cNvPr>
          <p:cNvGrpSpPr/>
          <p:nvPr/>
        </p:nvGrpSpPr>
        <p:grpSpPr>
          <a:xfrm>
            <a:off x="530940" y="1939378"/>
            <a:ext cx="8361540" cy="1540511"/>
            <a:chOff x="356332" y="2503500"/>
            <a:chExt cx="8361540" cy="1540511"/>
          </a:xfrm>
        </p:grpSpPr>
        <p:pic>
          <p:nvPicPr>
            <p:cNvPr id="14" name="図 13">
              <a:extLst>
                <a:ext uri="{FF2B5EF4-FFF2-40B4-BE49-F238E27FC236}">
                  <a16:creationId xmlns:a16="http://schemas.microsoft.com/office/drawing/2014/main" id="{D9DA55CF-45B5-4B78-BCE8-4B1F9AEDB1DB}"/>
                </a:ext>
              </a:extLst>
            </p:cNvPr>
            <p:cNvPicPr>
              <a:picLocks noChangeAspect="1"/>
            </p:cNvPicPr>
            <p:nvPr/>
          </p:nvPicPr>
          <p:blipFill rotWithShape="1">
            <a:blip r:embed="rId2"/>
            <a:srcRect l="1571" r="2811"/>
            <a:stretch/>
          </p:blipFill>
          <p:spPr>
            <a:xfrm>
              <a:off x="356332" y="2954132"/>
              <a:ext cx="8361540" cy="820235"/>
            </a:xfrm>
            <a:prstGeom prst="rect">
              <a:avLst/>
            </a:prstGeom>
          </p:spPr>
        </p:pic>
        <p:sp>
          <p:nvSpPr>
            <p:cNvPr id="7" name="四角形: 角を丸くする 6">
              <a:extLst>
                <a:ext uri="{FF2B5EF4-FFF2-40B4-BE49-F238E27FC236}">
                  <a16:creationId xmlns:a16="http://schemas.microsoft.com/office/drawing/2014/main" id="{F2840639-34B9-4F66-92C5-A40AA8CECD6A}"/>
                </a:ext>
              </a:extLst>
            </p:cNvPr>
            <p:cNvSpPr/>
            <p:nvPr/>
          </p:nvSpPr>
          <p:spPr>
            <a:xfrm>
              <a:off x="356332" y="2687035"/>
              <a:ext cx="8265154" cy="1356976"/>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C4A07ED0-CF42-4BA5-B2B3-45FDE2F4EFE3}"/>
                </a:ext>
              </a:extLst>
            </p:cNvPr>
            <p:cNvPicPr/>
            <p:nvPr/>
          </p:nvPicPr>
          <p:blipFill rotWithShape="1">
            <a:blip r:embed="rId3">
              <a:extLst>
                <a:ext uri="{28A0092B-C50C-407E-A947-70E740481C1C}">
                  <a14:useLocalDpi xmlns:a14="http://schemas.microsoft.com/office/drawing/2010/main" val="0"/>
                </a:ext>
              </a:extLst>
            </a:blip>
            <a:srcRect r="58386" b="80246"/>
            <a:stretch/>
          </p:blipFill>
          <p:spPr bwMode="auto">
            <a:xfrm>
              <a:off x="745127" y="2503500"/>
              <a:ext cx="3072271" cy="367070"/>
            </a:xfrm>
            <a:prstGeom prst="rect">
              <a:avLst/>
            </a:prstGeom>
            <a:noFill/>
            <a:ln>
              <a:noFill/>
            </a:ln>
          </p:spPr>
        </p:pic>
      </p:grpSp>
      <p:sp>
        <p:nvSpPr>
          <p:cNvPr id="16" name="テキスト ボックス 15">
            <a:extLst>
              <a:ext uri="{FF2B5EF4-FFF2-40B4-BE49-F238E27FC236}">
                <a16:creationId xmlns:a16="http://schemas.microsoft.com/office/drawing/2014/main" id="{EB00E85C-6253-45EC-A9E0-C8EEF621D897}"/>
              </a:ext>
            </a:extLst>
          </p:cNvPr>
          <p:cNvSpPr txBox="1"/>
          <p:nvPr/>
        </p:nvSpPr>
        <p:spPr>
          <a:xfrm>
            <a:off x="676809" y="3663424"/>
            <a:ext cx="8069801" cy="304698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b="1" dirty="0"/>
              <a:t>2019</a:t>
            </a:r>
            <a:r>
              <a:rPr kumimoji="1" lang="ja-JP" altLang="en-US" sz="1600" b="1" dirty="0"/>
              <a:t>年度要望設備リストの</a:t>
            </a:r>
            <a:r>
              <a:rPr kumimoji="1" lang="ja-JP" altLang="en-US" sz="1600" b="1" dirty="0">
                <a:solidFill>
                  <a:srgbClr val="0000FF"/>
                </a:solidFill>
              </a:rPr>
              <a:t>各設備に対する得票数を設備の回答者数</a:t>
            </a:r>
            <a:r>
              <a:rPr kumimoji="1" lang="ja-JP" altLang="en-US" sz="1600" b="1" dirty="0"/>
              <a:t>とする。</a:t>
            </a:r>
            <a:endParaRPr kumimoji="1" lang="en-US" altLang="ja-JP" sz="1600" b="1" dirty="0"/>
          </a:p>
          <a:p>
            <a:endParaRPr kumimoji="1" lang="ja-JP" altLang="en-US" sz="1600" b="1" dirty="0"/>
          </a:p>
          <a:p>
            <a:pPr marL="285750" indent="-285750">
              <a:buFont typeface="Arial" panose="020B0604020202020204" pitchFamily="34" charset="0"/>
              <a:buChar char="•"/>
            </a:pPr>
            <a:r>
              <a:rPr kumimoji="1" lang="ja-JP" altLang="en-US" sz="1600" b="1" dirty="0"/>
              <a:t>共用区分（専有設備（</a:t>
            </a:r>
            <a:r>
              <a:rPr kumimoji="1" lang="en-US" altLang="ja-JP" sz="1600" b="1" dirty="0"/>
              <a:t>C1</a:t>
            </a:r>
            <a:r>
              <a:rPr kumimoji="1" lang="ja-JP" altLang="en-US" sz="1600" b="1" dirty="0"/>
              <a:t>）、強化設備</a:t>
            </a:r>
            <a:r>
              <a:rPr kumimoji="1" lang="en-US" altLang="ja-JP" sz="1600" b="1" dirty="0"/>
              <a:t>(C2)</a:t>
            </a:r>
            <a:r>
              <a:rPr kumimoji="1" lang="ja-JP" altLang="en-US" sz="1600" b="1" dirty="0"/>
              <a:t>、単一部局内での共用</a:t>
            </a:r>
            <a:r>
              <a:rPr kumimoji="1" lang="en-US" altLang="ja-JP" sz="1600" b="1" dirty="0"/>
              <a:t>(C3)</a:t>
            </a:r>
            <a:r>
              <a:rPr kumimoji="1" lang="ja-JP" altLang="en-US" sz="1600" b="1" dirty="0"/>
              <a:t>、</a:t>
            </a:r>
            <a:r>
              <a:rPr kumimoji="1" lang="en-US" altLang="ja-JP" sz="1600" b="1" dirty="0"/>
              <a:t>2</a:t>
            </a:r>
            <a:r>
              <a:rPr kumimoji="1" lang="ja-JP" altLang="en-US" sz="1600" b="1" dirty="0"/>
              <a:t>部局以上の共用</a:t>
            </a:r>
            <a:r>
              <a:rPr kumimoji="1" lang="en-US" altLang="ja-JP" sz="1600" b="1" dirty="0"/>
              <a:t>(C4)</a:t>
            </a:r>
            <a:r>
              <a:rPr kumimoji="1" lang="ja-JP" altLang="en-US" sz="1600" b="1" dirty="0"/>
              <a:t>）に応じて、それぞれ、</a:t>
            </a:r>
            <a:r>
              <a:rPr kumimoji="1" lang="en-US" altLang="ja-JP" sz="1600" b="1" dirty="0"/>
              <a:t>1</a:t>
            </a:r>
            <a:r>
              <a:rPr kumimoji="1" lang="ja-JP" altLang="en-US" sz="1600" b="1" dirty="0"/>
              <a:t>、</a:t>
            </a:r>
            <a:r>
              <a:rPr kumimoji="1" lang="en-US" altLang="ja-JP" sz="1600" b="1" dirty="0"/>
              <a:t>1.3</a:t>
            </a:r>
            <a:r>
              <a:rPr kumimoji="1" lang="ja-JP" altLang="en-US" sz="1600" b="1" dirty="0"/>
              <a:t>、</a:t>
            </a:r>
            <a:r>
              <a:rPr kumimoji="1" lang="en-US" altLang="ja-JP" sz="1600" b="1" dirty="0"/>
              <a:t>1.7</a:t>
            </a:r>
            <a:r>
              <a:rPr kumimoji="1" lang="ja-JP" altLang="en-US" sz="1600" b="1" dirty="0"/>
              <a:t>、</a:t>
            </a:r>
            <a:r>
              <a:rPr kumimoji="1" lang="en-US" altLang="ja-JP" sz="1600" b="1" dirty="0"/>
              <a:t>2</a:t>
            </a:r>
            <a:r>
              <a:rPr kumimoji="1" lang="ja-JP" altLang="en-US" sz="1600" b="1" dirty="0"/>
              <a:t>の</a:t>
            </a:r>
            <a:r>
              <a:rPr kumimoji="1" lang="ja-JP" altLang="en-US" sz="1600" b="1" dirty="0">
                <a:solidFill>
                  <a:srgbClr val="0000FF"/>
                </a:solidFill>
              </a:rPr>
              <a:t>共用化係数</a:t>
            </a:r>
            <a:r>
              <a:rPr kumimoji="1" lang="ja-JP" altLang="en-US" sz="1600" b="1" dirty="0"/>
              <a:t>を与える。</a:t>
            </a:r>
            <a:endParaRPr kumimoji="1" lang="en-US" altLang="ja-JP" sz="1600" b="1" dirty="0"/>
          </a:p>
          <a:p>
            <a:endParaRPr kumimoji="1" lang="ja-JP" altLang="en-US" sz="1600" b="1" dirty="0"/>
          </a:p>
          <a:p>
            <a:pPr marL="285750" indent="-285750">
              <a:buFont typeface="Arial" panose="020B0604020202020204" pitchFamily="34" charset="0"/>
              <a:buChar char="•"/>
            </a:pPr>
            <a:r>
              <a:rPr kumimoji="1" lang="ja-JP" altLang="en-US" sz="1600" b="1" dirty="0"/>
              <a:t>要望設備ごとに価格（定価）</a:t>
            </a:r>
            <a:r>
              <a:rPr kumimoji="1" lang="en-US" altLang="ja-JP" sz="1600" b="1" dirty="0"/>
              <a:t>/</a:t>
            </a:r>
            <a:r>
              <a:rPr kumimoji="1" lang="ja-JP" altLang="en-US" sz="1600" b="1" dirty="0"/>
              <a:t>回答者数比を計算し、その逆数が高い順に</a:t>
            </a:r>
            <a:r>
              <a:rPr kumimoji="1" lang="en-US" altLang="ja-JP" sz="1600" b="1" dirty="0"/>
              <a:t>3</a:t>
            </a:r>
            <a:r>
              <a:rPr kumimoji="1" lang="ja-JP" altLang="en-US" sz="1600" b="1" dirty="0"/>
              <a:t>つに区分し（それぞれ</a:t>
            </a:r>
            <a:r>
              <a:rPr kumimoji="1" lang="en-US" altLang="ja-JP" sz="1600" b="1" dirty="0"/>
              <a:t>E1</a:t>
            </a:r>
            <a:r>
              <a:rPr kumimoji="1" lang="ja-JP" altLang="en-US" sz="1600" b="1" dirty="0"/>
              <a:t>、</a:t>
            </a:r>
            <a:r>
              <a:rPr kumimoji="1" lang="en-US" altLang="ja-JP" sz="1600" b="1" dirty="0"/>
              <a:t>E2</a:t>
            </a:r>
            <a:r>
              <a:rPr kumimoji="1" lang="ja-JP" altLang="en-US" sz="1600" b="1" dirty="0"/>
              <a:t>、</a:t>
            </a:r>
            <a:r>
              <a:rPr kumimoji="1" lang="en-US" altLang="ja-JP" sz="1600" b="1" dirty="0"/>
              <a:t>E3</a:t>
            </a:r>
            <a:r>
              <a:rPr kumimoji="1" lang="ja-JP" altLang="en-US" sz="1600" b="1" dirty="0"/>
              <a:t>（仮称））、高い順に</a:t>
            </a:r>
            <a:r>
              <a:rPr kumimoji="1" lang="en-US" altLang="ja-JP" sz="1600" b="1" dirty="0"/>
              <a:t>1.2</a:t>
            </a:r>
            <a:r>
              <a:rPr kumimoji="1" lang="ja-JP" altLang="en-US" sz="1600" b="1" dirty="0"/>
              <a:t>、</a:t>
            </a:r>
            <a:r>
              <a:rPr kumimoji="1" lang="en-US" altLang="ja-JP" sz="1600" b="1" dirty="0"/>
              <a:t>1.1</a:t>
            </a:r>
            <a:r>
              <a:rPr kumimoji="1" lang="ja-JP" altLang="en-US" sz="1600" b="1" dirty="0"/>
              <a:t>、</a:t>
            </a:r>
            <a:r>
              <a:rPr kumimoji="1" lang="en-US" altLang="ja-JP" sz="1600" b="1" dirty="0"/>
              <a:t>1</a:t>
            </a:r>
            <a:r>
              <a:rPr kumimoji="1" lang="ja-JP" altLang="en-US" sz="1600" b="1" dirty="0"/>
              <a:t>の</a:t>
            </a:r>
            <a:r>
              <a:rPr kumimoji="1" lang="ja-JP" altLang="en-US" sz="1600" b="1" dirty="0">
                <a:solidFill>
                  <a:srgbClr val="0000FF"/>
                </a:solidFill>
              </a:rPr>
              <a:t>経済性係数</a:t>
            </a:r>
            <a:r>
              <a:rPr kumimoji="1" lang="ja-JP" altLang="en-US" sz="1600" b="1" dirty="0"/>
              <a:t>を与える。</a:t>
            </a:r>
            <a:endParaRPr kumimoji="1" lang="en-US" altLang="ja-JP" sz="1600" b="1" dirty="0"/>
          </a:p>
          <a:p>
            <a:endParaRPr kumimoji="1" lang="ja-JP" altLang="en-US" sz="1600" b="1" dirty="0"/>
          </a:p>
          <a:p>
            <a:pPr marL="285750" indent="-285750">
              <a:buFont typeface="Arial" panose="020B0604020202020204" pitchFamily="34" charset="0"/>
              <a:buChar char="•"/>
            </a:pPr>
            <a:r>
              <a:rPr kumimoji="1" lang="ja-JP" altLang="en-US" sz="1600" b="1" dirty="0"/>
              <a:t>ランキングの上位</a:t>
            </a:r>
            <a:r>
              <a:rPr kumimoji="1" lang="en-US" altLang="ja-JP" sz="1600" b="1" dirty="0"/>
              <a:t>20</a:t>
            </a:r>
            <a:r>
              <a:rPr kumimoji="1" lang="ja-JP" altLang="en-US" sz="1600" b="1" dirty="0"/>
              <a:t>位以内の設備について、専門委員会で</a:t>
            </a:r>
            <a:r>
              <a:rPr kumimoji="1" lang="ja-JP" altLang="en-US" sz="1600" b="1" dirty="0">
                <a:solidFill>
                  <a:srgbClr val="0000FF"/>
                </a:solidFill>
              </a:rPr>
              <a:t>大学中期計画との整合性</a:t>
            </a:r>
            <a:r>
              <a:rPr kumimoji="1" lang="ja-JP" altLang="en-US" sz="1600" b="1" dirty="0"/>
              <a:t>を踏まえ、総合的な観点から再評価を行い、要望設備ランキング案を作成する。</a:t>
            </a:r>
            <a:endParaRPr kumimoji="1" lang="en-US" altLang="ja-JP" sz="1600" b="1" dirty="0"/>
          </a:p>
          <a:p>
            <a:endParaRPr kumimoji="1" lang="ja-JP" altLang="en-US" sz="1600" b="1" dirty="0"/>
          </a:p>
          <a:p>
            <a:pPr marL="285750" indent="-285750">
              <a:buFont typeface="Arial" panose="020B0604020202020204" pitchFamily="34" charset="0"/>
              <a:buChar char="•"/>
            </a:pPr>
            <a:r>
              <a:rPr kumimoji="1" lang="ja-JP" altLang="en-US" sz="1600" b="1" dirty="0">
                <a:solidFill>
                  <a:srgbClr val="0000FF"/>
                </a:solidFill>
              </a:rPr>
              <a:t>共用設備基盤センター運営委員会を経て、要望設備順位を学長が決定する。</a:t>
            </a:r>
          </a:p>
        </p:txBody>
      </p:sp>
      <p:sp>
        <p:nvSpPr>
          <p:cNvPr id="17" name="テキスト ボックス 16">
            <a:extLst>
              <a:ext uri="{FF2B5EF4-FFF2-40B4-BE49-F238E27FC236}">
                <a16:creationId xmlns:a16="http://schemas.microsoft.com/office/drawing/2014/main" id="{89A0520E-0304-4D92-A57F-D6D877C98C2D}"/>
              </a:ext>
            </a:extLst>
          </p:cNvPr>
          <p:cNvSpPr txBox="1"/>
          <p:nvPr/>
        </p:nvSpPr>
        <p:spPr>
          <a:xfrm>
            <a:off x="3063547" y="3142834"/>
            <a:ext cx="928459" cy="338554"/>
          </a:xfrm>
          <a:prstGeom prst="rect">
            <a:avLst/>
          </a:prstGeom>
          <a:noFill/>
        </p:spPr>
        <p:txBody>
          <a:bodyPr wrap="none" rtlCol="0">
            <a:spAutoFit/>
          </a:bodyPr>
          <a:lstStyle/>
          <a:p>
            <a:r>
              <a:rPr kumimoji="1" lang="en-US" altLang="ja-JP" sz="1600" b="1" dirty="0"/>
              <a:t>(</a:t>
            </a:r>
            <a:r>
              <a:rPr kumimoji="1" lang="ja-JP" altLang="en-US" sz="1600" b="1" dirty="0"/>
              <a:t>必要性</a:t>
            </a:r>
            <a:r>
              <a:rPr kumimoji="1" lang="en-US" altLang="ja-JP" sz="1600" b="1" dirty="0"/>
              <a:t>)</a:t>
            </a:r>
            <a:endParaRPr kumimoji="1" lang="ja-JP" altLang="en-US" sz="1600" b="1" dirty="0"/>
          </a:p>
        </p:txBody>
      </p:sp>
      <p:sp>
        <p:nvSpPr>
          <p:cNvPr id="18" name="テキスト ボックス 17">
            <a:extLst>
              <a:ext uri="{FF2B5EF4-FFF2-40B4-BE49-F238E27FC236}">
                <a16:creationId xmlns:a16="http://schemas.microsoft.com/office/drawing/2014/main" id="{F650B206-CF9E-4572-B839-1309CC615562}"/>
              </a:ext>
            </a:extLst>
          </p:cNvPr>
          <p:cNvSpPr txBox="1"/>
          <p:nvPr/>
        </p:nvSpPr>
        <p:spPr>
          <a:xfrm>
            <a:off x="5179405" y="3142834"/>
            <a:ext cx="928459" cy="338554"/>
          </a:xfrm>
          <a:prstGeom prst="rect">
            <a:avLst/>
          </a:prstGeom>
          <a:noFill/>
        </p:spPr>
        <p:txBody>
          <a:bodyPr wrap="none" rtlCol="0">
            <a:spAutoFit/>
          </a:bodyPr>
          <a:lstStyle/>
          <a:p>
            <a:r>
              <a:rPr kumimoji="1" lang="en-US" altLang="ja-JP" sz="1600" b="1" dirty="0"/>
              <a:t>(</a:t>
            </a:r>
            <a:r>
              <a:rPr kumimoji="1" lang="ja-JP" altLang="en-US" sz="1600" b="1" dirty="0"/>
              <a:t>共用性</a:t>
            </a:r>
            <a:r>
              <a:rPr kumimoji="1" lang="en-US" altLang="ja-JP" sz="1600" b="1" dirty="0"/>
              <a:t>)</a:t>
            </a:r>
            <a:endParaRPr kumimoji="1" lang="ja-JP" altLang="en-US" sz="1600" b="1" dirty="0"/>
          </a:p>
        </p:txBody>
      </p:sp>
      <p:sp>
        <p:nvSpPr>
          <p:cNvPr id="19" name="テキスト ボックス 18">
            <a:extLst>
              <a:ext uri="{FF2B5EF4-FFF2-40B4-BE49-F238E27FC236}">
                <a16:creationId xmlns:a16="http://schemas.microsoft.com/office/drawing/2014/main" id="{3137D44C-6DF6-4D32-95CC-A729E17F3EA3}"/>
              </a:ext>
            </a:extLst>
          </p:cNvPr>
          <p:cNvSpPr txBox="1"/>
          <p:nvPr/>
        </p:nvSpPr>
        <p:spPr>
          <a:xfrm>
            <a:off x="7451599" y="3142834"/>
            <a:ext cx="928459" cy="338554"/>
          </a:xfrm>
          <a:prstGeom prst="rect">
            <a:avLst/>
          </a:prstGeom>
          <a:noFill/>
        </p:spPr>
        <p:txBody>
          <a:bodyPr wrap="none" rtlCol="0">
            <a:spAutoFit/>
          </a:bodyPr>
          <a:lstStyle/>
          <a:p>
            <a:r>
              <a:rPr kumimoji="1" lang="en-US" altLang="ja-JP" sz="1600" b="1" dirty="0"/>
              <a:t>(</a:t>
            </a:r>
            <a:r>
              <a:rPr kumimoji="1" lang="ja-JP" altLang="en-US" sz="1600" b="1" dirty="0"/>
              <a:t>経済性</a:t>
            </a:r>
            <a:r>
              <a:rPr kumimoji="1" lang="en-US" altLang="ja-JP" sz="1600" b="1" dirty="0"/>
              <a:t>)</a:t>
            </a:r>
            <a:endParaRPr kumimoji="1" lang="ja-JP" altLang="en-US" sz="1600" b="1" dirty="0"/>
          </a:p>
        </p:txBody>
      </p:sp>
    </p:spTree>
    <p:extLst>
      <p:ext uri="{BB962C8B-B14F-4D97-AF65-F5344CB8AC3E}">
        <p14:creationId xmlns:p14="http://schemas.microsoft.com/office/powerpoint/2010/main" val="331242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C78D791-D798-4AC8-B7E3-CCF1BDA899EB}"/>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ED19C2B3-2618-4AE8-88AB-BB52C5B952C4}"/>
              </a:ext>
            </a:extLst>
          </p:cNvPr>
          <p:cNvSpPr txBox="1"/>
          <p:nvPr/>
        </p:nvSpPr>
        <p:spPr>
          <a:xfrm>
            <a:off x="251519" y="116632"/>
            <a:ext cx="8500289" cy="369332"/>
          </a:xfrm>
          <a:prstGeom prst="rect">
            <a:avLst/>
          </a:prstGeom>
          <a:noFill/>
        </p:spPr>
        <p:txBody>
          <a:bodyPr wrap="square" rtlCol="0">
            <a:spAutoFit/>
          </a:bodyPr>
          <a:lstStyle/>
          <a:p>
            <a:r>
              <a:rPr kumimoji="1" lang="ja-JP" altLang="en-US" b="1" dirty="0">
                <a:solidFill>
                  <a:srgbClr val="C00000"/>
                </a:solidFill>
              </a:rPr>
              <a:t>アンケート実施時期と問い合わせ先</a:t>
            </a:r>
          </a:p>
        </p:txBody>
      </p:sp>
      <p:sp>
        <p:nvSpPr>
          <p:cNvPr id="4" name="テキスト ボックス 3">
            <a:extLst>
              <a:ext uri="{FF2B5EF4-FFF2-40B4-BE49-F238E27FC236}">
                <a16:creationId xmlns:a16="http://schemas.microsoft.com/office/drawing/2014/main" id="{F6761D3A-465B-4042-AA4D-9F90E9190369}"/>
              </a:ext>
            </a:extLst>
          </p:cNvPr>
          <p:cNvSpPr txBox="1"/>
          <p:nvPr/>
        </p:nvSpPr>
        <p:spPr>
          <a:xfrm>
            <a:off x="1195754" y="835730"/>
            <a:ext cx="7074039" cy="2308324"/>
          </a:xfrm>
          <a:prstGeom prst="rect">
            <a:avLst/>
          </a:prstGeom>
          <a:noFill/>
          <a:ln w="38100">
            <a:solidFill>
              <a:srgbClr val="00B050"/>
            </a:solidFill>
          </a:ln>
        </p:spPr>
        <p:txBody>
          <a:bodyPr wrap="square" rtlCol="0">
            <a:spAutoFit/>
          </a:bodyPr>
          <a:lstStyle/>
          <a:p>
            <a:r>
              <a:rPr kumimoji="1" lang="ja-JP" altLang="en-US" b="1" dirty="0"/>
              <a:t>１次アンケート回答期限：</a:t>
            </a:r>
            <a:r>
              <a:rPr kumimoji="1" lang="en-US" altLang="ja-JP" b="1" dirty="0"/>
              <a:t>10</a:t>
            </a:r>
            <a:r>
              <a:rPr kumimoji="1" lang="ja-JP" altLang="en-US" b="1" dirty="0"/>
              <a:t>月</a:t>
            </a:r>
            <a:r>
              <a:rPr kumimoji="1" lang="en-US" altLang="ja-JP" b="1" dirty="0"/>
              <a:t>18</a:t>
            </a:r>
            <a:r>
              <a:rPr kumimoji="1" lang="ja-JP" altLang="en-US" b="1" dirty="0"/>
              <a:t>日（金）</a:t>
            </a:r>
            <a:endParaRPr kumimoji="1" lang="en-US" altLang="ja-JP" b="1" dirty="0"/>
          </a:p>
          <a:p>
            <a:endParaRPr kumimoji="1" lang="en-US" altLang="ja-JP" b="1" dirty="0"/>
          </a:p>
          <a:p>
            <a:r>
              <a:rPr kumimoji="1" lang="en-US" altLang="ja-JP" b="1" dirty="0"/>
              <a:t>URL</a:t>
            </a:r>
            <a:r>
              <a:rPr kumimoji="1" lang="ja-JP" altLang="en-US" b="1" dirty="0"/>
              <a:t> アドレス：　</a:t>
            </a:r>
            <a:r>
              <a:rPr lang="en-US" altLang="ja-JP" b="1" u="sng" dirty="0">
                <a:hlinkClick r:id="rId3"/>
              </a:rPr>
              <a:t>https://forms.gle/oBKXHToNXyDr1J4U8</a:t>
            </a:r>
            <a:endParaRPr lang="en-US" altLang="ja-JP" b="1" u="sng" dirty="0"/>
          </a:p>
          <a:p>
            <a:endParaRPr lang="en-US" altLang="ja-JP" b="1" u="sng" dirty="0"/>
          </a:p>
          <a:p>
            <a:r>
              <a:rPr lang="ja-JP" altLang="en-US" b="1" dirty="0"/>
              <a:t>問合せ先：　共用設備基盤センター設備戦略企画室　村上　幸弘</a:t>
            </a:r>
            <a:r>
              <a:rPr lang="en-US" altLang="ja-JP" b="1" dirty="0"/>
              <a:t/>
            </a:r>
            <a:br>
              <a:rPr lang="en-US" altLang="ja-JP" b="1" dirty="0"/>
            </a:br>
            <a:r>
              <a:rPr lang="en-US" altLang="ja-JP" b="1" dirty="0"/>
              <a:t>			</a:t>
            </a:r>
            <a:r>
              <a:rPr lang="ja-JP" altLang="en-US" b="1" dirty="0"/>
              <a:t>内線</a:t>
            </a:r>
            <a:r>
              <a:rPr lang="en-US" altLang="ja-JP" b="1" dirty="0"/>
              <a:t>: 025-262-7313</a:t>
            </a:r>
          </a:p>
          <a:p>
            <a:r>
              <a:rPr lang="en-US" altLang="ja-JP" b="1" dirty="0"/>
              <a:t>			e-mail: y_murakami@cc.niigata-u.ac.jp</a:t>
            </a:r>
          </a:p>
          <a:p>
            <a:endParaRPr lang="ja-JP" altLang="ja-JP" b="1" dirty="0"/>
          </a:p>
        </p:txBody>
      </p:sp>
      <p:sp>
        <p:nvSpPr>
          <p:cNvPr id="5" name="テキスト ボックス 4">
            <a:extLst>
              <a:ext uri="{FF2B5EF4-FFF2-40B4-BE49-F238E27FC236}">
                <a16:creationId xmlns:a16="http://schemas.microsoft.com/office/drawing/2014/main" id="{93728507-782F-4809-8B73-08528F60A3C7}"/>
              </a:ext>
            </a:extLst>
          </p:cNvPr>
          <p:cNvSpPr txBox="1"/>
          <p:nvPr/>
        </p:nvSpPr>
        <p:spPr>
          <a:xfrm>
            <a:off x="1195754" y="3259087"/>
            <a:ext cx="7074039" cy="2246769"/>
          </a:xfrm>
          <a:prstGeom prst="rect">
            <a:avLst/>
          </a:prstGeom>
          <a:noFill/>
        </p:spPr>
        <p:txBody>
          <a:bodyPr wrap="square" rtlCol="0">
            <a:spAutoFit/>
          </a:bodyPr>
          <a:lstStyle/>
          <a:p>
            <a:r>
              <a:rPr kumimoji="1" lang="ja-JP" altLang="en-US" b="1" dirty="0"/>
              <a:t>回答にあたっては、</a:t>
            </a:r>
            <a:r>
              <a:rPr kumimoji="1" lang="ja-JP" altLang="en-US" b="1" dirty="0" smtClean="0"/>
              <a:t>以下を</a:t>
            </a:r>
            <a:r>
              <a:rPr kumimoji="1" lang="ja-JP" altLang="en-US" b="1" dirty="0"/>
              <a:t>よくお読み下さい。</a:t>
            </a:r>
            <a:endParaRPr kumimoji="1" lang="en-US" altLang="ja-JP" b="1" dirty="0">
              <a:solidFill>
                <a:srgbClr val="FF0000"/>
              </a:solidFill>
            </a:endParaRPr>
          </a:p>
          <a:p>
            <a:pPr marL="342900" indent="-342900">
              <a:buAutoNum type="arabicParenR"/>
            </a:pPr>
            <a:r>
              <a:rPr kumimoji="1" lang="en-US" altLang="ja-JP" sz="1600" b="1" dirty="0">
                <a:solidFill>
                  <a:srgbClr val="0070C0"/>
                </a:solidFill>
              </a:rPr>
              <a:t>1</a:t>
            </a:r>
            <a:r>
              <a:rPr kumimoji="1" lang="ja-JP" altLang="en-US" sz="1600" b="1" dirty="0">
                <a:solidFill>
                  <a:srgbClr val="0070C0"/>
                </a:solidFill>
              </a:rPr>
              <a:t>次アンケート記入要領</a:t>
            </a:r>
            <a:endParaRPr kumimoji="1" lang="en-US" altLang="ja-JP" sz="1600" b="1" dirty="0"/>
          </a:p>
          <a:p>
            <a:pPr marL="342900" indent="-342900">
              <a:buAutoNum type="arabicParenR"/>
            </a:pPr>
            <a:r>
              <a:rPr kumimoji="1" lang="ja-JP" altLang="en-US" sz="1600" b="1" dirty="0">
                <a:solidFill>
                  <a:srgbClr val="0070C0"/>
                </a:solidFill>
              </a:rPr>
              <a:t>研究設備マスタープラン策定のためのアンケート実施要項</a:t>
            </a:r>
            <a:endParaRPr kumimoji="1" lang="en-US" altLang="ja-JP" sz="1600" b="1" dirty="0"/>
          </a:p>
          <a:p>
            <a:pPr marL="342900" indent="-342900">
              <a:buAutoNum type="arabicParenR"/>
            </a:pPr>
            <a:r>
              <a:rPr kumimoji="1" lang="ja-JP" altLang="en-US" sz="1600" b="1" dirty="0">
                <a:solidFill>
                  <a:srgbClr val="0070C0"/>
                </a:solidFill>
              </a:rPr>
              <a:t>研究設備マスタープラン概要</a:t>
            </a:r>
            <a:r>
              <a:rPr kumimoji="1" lang="en-US" altLang="ja-JP" sz="1600" b="1" dirty="0">
                <a:solidFill>
                  <a:srgbClr val="0070C0"/>
                </a:solidFill>
              </a:rPr>
              <a:t>_</a:t>
            </a:r>
            <a:r>
              <a:rPr kumimoji="1" lang="ja-JP" altLang="en-US" sz="1600" b="1" dirty="0">
                <a:solidFill>
                  <a:srgbClr val="0070C0"/>
                </a:solidFill>
              </a:rPr>
              <a:t>ポンチ絵</a:t>
            </a:r>
            <a:endParaRPr kumimoji="1" lang="en-US" altLang="ja-JP" sz="1600" b="1" dirty="0">
              <a:solidFill>
                <a:srgbClr val="0070C0"/>
              </a:solidFill>
            </a:endParaRPr>
          </a:p>
          <a:p>
            <a:pPr marL="342900" indent="-342900">
              <a:buAutoNum type="arabicParenR"/>
            </a:pPr>
            <a:r>
              <a:rPr kumimoji="1" lang="en-US" altLang="ja-JP" sz="1600" b="1" dirty="0">
                <a:solidFill>
                  <a:srgbClr val="0070C0"/>
                </a:solidFill>
              </a:rPr>
              <a:t>2018</a:t>
            </a:r>
            <a:r>
              <a:rPr kumimoji="1" lang="ja-JP" altLang="en-US" sz="1600" b="1" dirty="0">
                <a:solidFill>
                  <a:srgbClr val="0070C0"/>
                </a:solidFill>
              </a:rPr>
              <a:t>年度要望設備リスト</a:t>
            </a:r>
            <a:endParaRPr kumimoji="1" lang="en-US" altLang="ja-JP" sz="1600" b="1" dirty="0">
              <a:solidFill>
                <a:srgbClr val="0070C0"/>
              </a:solidFill>
            </a:endParaRPr>
          </a:p>
          <a:p>
            <a:endParaRPr kumimoji="1" lang="en-US" altLang="ja-JP" sz="1600" b="1" dirty="0"/>
          </a:p>
          <a:p>
            <a:pPr algn="just">
              <a:spcAft>
                <a:spcPts val="0"/>
              </a:spcAft>
            </a:pPr>
            <a:r>
              <a:rPr kumimoji="1" lang="ja-JP" altLang="en-US" sz="1400" b="1" dirty="0"/>
              <a:t>共用設備基盤センターのホームページからダウンロードできます：</a:t>
            </a:r>
            <a:r>
              <a:rPr lang="en-US" altLang="ja-JP" sz="1400" b="1" u="sng" kern="100" dirty="0">
                <a:solidFill>
                  <a:srgbClr val="0563C1"/>
                </a:solidFill>
                <a:latin typeface="Yu Gothic UI" panose="020B0500000000000000" pitchFamily="50" charset="-128"/>
                <a:ea typeface="游明朝" panose="02020400000000000000" pitchFamily="18" charset="-128"/>
                <a:cs typeface="Times New Roman" panose="02020603050405020304" pitchFamily="18" charset="0"/>
                <a:hlinkClick r:id="rId4">
                  <a:extLst>
                    <a:ext uri="{A12FA001-AC4F-418D-AE19-62706E023703}">
                      <ahyp:hlinkClr xmlns="" xmlns:ahyp="http://schemas.microsoft.com/office/drawing/2018/hyperlinkcolor" val="tx"/>
                    </a:ext>
                  </a:extLst>
                </a:hlinkClick>
              </a:rPr>
              <a:t>https://www.irp.niigata-u.ac.jp/business/ccrf/ccrf-planning/</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sz="1400" b="1" dirty="0"/>
          </a:p>
        </p:txBody>
      </p:sp>
      <p:sp>
        <p:nvSpPr>
          <p:cNvPr id="6" name="テキスト ボックス 5">
            <a:extLst>
              <a:ext uri="{FF2B5EF4-FFF2-40B4-BE49-F238E27FC236}">
                <a16:creationId xmlns:a16="http://schemas.microsoft.com/office/drawing/2014/main" id="{93728507-782F-4809-8B73-08528F60A3C7}"/>
              </a:ext>
            </a:extLst>
          </p:cNvPr>
          <p:cNvSpPr txBox="1"/>
          <p:nvPr/>
        </p:nvSpPr>
        <p:spPr>
          <a:xfrm>
            <a:off x="1198521" y="5868380"/>
            <a:ext cx="6943411" cy="307777"/>
          </a:xfrm>
          <a:prstGeom prst="rect">
            <a:avLst/>
          </a:prstGeom>
          <a:noFill/>
        </p:spPr>
        <p:txBody>
          <a:bodyPr wrap="square" rtlCol="0">
            <a:spAutoFit/>
          </a:bodyPr>
          <a:lstStyle/>
          <a:p>
            <a:r>
              <a:rPr kumimoji="1" lang="ja-JP" altLang="en-US" sz="1400" b="1" dirty="0"/>
              <a:t>パソコンの他、スマートフォンやタブレットなどの携帯端末でも回答できます。</a:t>
            </a:r>
          </a:p>
        </p:txBody>
      </p:sp>
      <p:pic>
        <p:nvPicPr>
          <p:cNvPr id="8" name="図 7">
            <a:extLst>
              <a:ext uri="{FF2B5EF4-FFF2-40B4-BE49-F238E27FC236}">
                <a16:creationId xmlns:a16="http://schemas.microsoft.com/office/drawing/2014/main" id="{EC2B51FA-9845-480D-9CD0-8BCE90549EF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2272" y="848488"/>
            <a:ext cx="945465" cy="950245"/>
          </a:xfrm>
          <a:prstGeom prst="rect">
            <a:avLst/>
          </a:prstGeom>
          <a:noFill/>
          <a:ln>
            <a:noFill/>
          </a:ln>
        </p:spPr>
      </p:pic>
      <p:pic>
        <p:nvPicPr>
          <p:cNvPr id="9" name="図 8">
            <a:extLst>
              <a:ext uri="{FF2B5EF4-FFF2-40B4-BE49-F238E27FC236}">
                <a16:creationId xmlns:a16="http://schemas.microsoft.com/office/drawing/2014/main" id="{F39C0025-9D1F-47AE-90C9-1ECF4C951C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30655" y="5006763"/>
            <a:ext cx="861617" cy="861617"/>
          </a:xfrm>
          <a:prstGeom prst="rect">
            <a:avLst/>
          </a:prstGeom>
        </p:spPr>
      </p:pic>
    </p:spTree>
    <p:extLst>
      <p:ext uri="{BB962C8B-B14F-4D97-AF65-F5344CB8AC3E}">
        <p14:creationId xmlns:p14="http://schemas.microsoft.com/office/powerpoint/2010/main" val="2972299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BC1C30A-88C8-4B70-9A09-7B858C2590BE}"/>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F78DEC38-EDAD-4346-A731-8081A7261DE5}"/>
              </a:ext>
            </a:extLst>
          </p:cNvPr>
          <p:cNvSpPr txBox="1"/>
          <p:nvPr/>
        </p:nvSpPr>
        <p:spPr>
          <a:xfrm>
            <a:off x="251520" y="116632"/>
            <a:ext cx="7992888" cy="400110"/>
          </a:xfrm>
          <a:prstGeom prst="rect">
            <a:avLst/>
          </a:prstGeom>
          <a:noFill/>
        </p:spPr>
        <p:txBody>
          <a:bodyPr wrap="square" rtlCol="0">
            <a:spAutoFit/>
          </a:bodyPr>
          <a:lstStyle/>
          <a:p>
            <a:r>
              <a:rPr kumimoji="1" lang="ja-JP" altLang="en-US" sz="2000" b="1" dirty="0">
                <a:solidFill>
                  <a:srgbClr val="C00000"/>
                </a:solidFill>
              </a:rPr>
              <a:t>アンケートの方法：</a:t>
            </a:r>
            <a:r>
              <a:rPr kumimoji="1" lang="en-US" altLang="ja-JP" sz="2000" b="1" dirty="0"/>
              <a:t>1</a:t>
            </a:r>
            <a:r>
              <a:rPr kumimoji="1" lang="ja-JP" altLang="en-US" sz="2000" b="1" dirty="0"/>
              <a:t>次アンケートの</a:t>
            </a:r>
            <a:r>
              <a:rPr kumimoji="1" lang="en-US" altLang="ja-JP" sz="2000" b="1" dirty="0"/>
              <a:t>Web page</a:t>
            </a:r>
            <a:endParaRPr kumimoji="1" lang="ja-JP" altLang="en-US" b="1" dirty="0"/>
          </a:p>
        </p:txBody>
      </p:sp>
      <p:pic>
        <p:nvPicPr>
          <p:cNvPr id="4" name="図 3">
            <a:extLst>
              <a:ext uri="{FF2B5EF4-FFF2-40B4-BE49-F238E27FC236}">
                <a16:creationId xmlns:a16="http://schemas.microsoft.com/office/drawing/2014/main" id="{1CC2FFCB-8BDC-491C-836B-3745D357E841}"/>
              </a:ext>
            </a:extLst>
          </p:cNvPr>
          <p:cNvPicPr>
            <a:picLocks noChangeAspect="1"/>
          </p:cNvPicPr>
          <p:nvPr/>
        </p:nvPicPr>
        <p:blipFill rotWithShape="1">
          <a:blip r:embed="rId2"/>
          <a:srcRect t="10516" r="1619" b="5225"/>
          <a:stretch/>
        </p:blipFill>
        <p:spPr>
          <a:xfrm>
            <a:off x="251520" y="853165"/>
            <a:ext cx="8640960" cy="5778453"/>
          </a:xfrm>
          <a:prstGeom prst="rect">
            <a:avLst/>
          </a:prstGeom>
        </p:spPr>
      </p:pic>
    </p:spTree>
    <p:extLst>
      <p:ext uri="{BB962C8B-B14F-4D97-AF65-F5344CB8AC3E}">
        <p14:creationId xmlns:p14="http://schemas.microsoft.com/office/powerpoint/2010/main" val="1017218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2888B39-FDA1-43E6-864E-08C5D51B6BAF}"/>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A9A6F0CE-EC00-452E-BE6D-ED5EC79371E2}"/>
              </a:ext>
            </a:extLst>
          </p:cNvPr>
          <p:cNvSpPr txBox="1"/>
          <p:nvPr/>
        </p:nvSpPr>
        <p:spPr>
          <a:xfrm>
            <a:off x="251519" y="116632"/>
            <a:ext cx="8500289" cy="400110"/>
          </a:xfrm>
          <a:prstGeom prst="rect">
            <a:avLst/>
          </a:prstGeom>
          <a:noFill/>
        </p:spPr>
        <p:txBody>
          <a:bodyPr wrap="square" rtlCol="0">
            <a:spAutoFit/>
          </a:bodyPr>
          <a:lstStyle/>
          <a:p>
            <a:r>
              <a:rPr kumimoji="1" lang="ja-JP" altLang="en-US" sz="2000" b="1" dirty="0">
                <a:solidFill>
                  <a:srgbClr val="C00000"/>
                </a:solidFill>
              </a:rPr>
              <a:t>要望設備に関する記入事項</a:t>
            </a:r>
            <a:r>
              <a:rPr kumimoji="1" lang="ja-JP" altLang="en-US" b="1" dirty="0">
                <a:solidFill>
                  <a:schemeClr val="tx1">
                    <a:lumMod val="65000"/>
                    <a:lumOff val="35000"/>
                  </a:schemeClr>
                </a:solidFill>
              </a:rPr>
              <a:t>（</a:t>
            </a:r>
            <a:r>
              <a:rPr kumimoji="1" lang="ja-JP" altLang="en-US" b="1" dirty="0">
                <a:solidFill>
                  <a:schemeClr val="accent6">
                    <a:lumMod val="75000"/>
                  </a:schemeClr>
                </a:solidFill>
              </a:rPr>
              <a:t>回答前の準備事項</a:t>
            </a:r>
            <a:r>
              <a:rPr kumimoji="1" lang="ja-JP" altLang="en-US" b="1" dirty="0">
                <a:solidFill>
                  <a:schemeClr val="tx1">
                    <a:lumMod val="65000"/>
                    <a:lumOff val="35000"/>
                  </a:schemeClr>
                </a:solidFill>
              </a:rPr>
              <a:t>）</a:t>
            </a:r>
          </a:p>
        </p:txBody>
      </p:sp>
      <p:grpSp>
        <p:nvGrpSpPr>
          <p:cNvPr id="5" name="グループ化 4">
            <a:extLst>
              <a:ext uri="{FF2B5EF4-FFF2-40B4-BE49-F238E27FC236}">
                <a16:creationId xmlns:a16="http://schemas.microsoft.com/office/drawing/2014/main" id="{B26F62CD-8B29-47AE-9CFD-411C3FA6F940}"/>
              </a:ext>
            </a:extLst>
          </p:cNvPr>
          <p:cNvGrpSpPr/>
          <p:nvPr/>
        </p:nvGrpSpPr>
        <p:grpSpPr>
          <a:xfrm>
            <a:off x="331751" y="2101569"/>
            <a:ext cx="8480498" cy="1930239"/>
            <a:chOff x="271311" y="627876"/>
            <a:chExt cx="8480498" cy="1930239"/>
          </a:xfrm>
        </p:grpSpPr>
        <p:sp>
          <p:nvSpPr>
            <p:cNvPr id="4" name="テキスト ボックス 3">
              <a:extLst>
                <a:ext uri="{FF2B5EF4-FFF2-40B4-BE49-F238E27FC236}">
                  <a16:creationId xmlns:a16="http://schemas.microsoft.com/office/drawing/2014/main" id="{938D61FB-7ECE-4E72-A50F-FB915F88CC82}"/>
                </a:ext>
              </a:extLst>
            </p:cNvPr>
            <p:cNvSpPr txBox="1"/>
            <p:nvPr/>
          </p:nvSpPr>
          <p:spPr>
            <a:xfrm>
              <a:off x="271311" y="627876"/>
              <a:ext cx="8480498" cy="646331"/>
            </a:xfrm>
            <a:prstGeom prst="rect">
              <a:avLst/>
            </a:prstGeom>
            <a:noFill/>
          </p:spPr>
          <p:txBody>
            <a:bodyPr wrap="square" rtlCol="0">
              <a:spAutoFit/>
            </a:bodyPr>
            <a:lstStyle/>
            <a:p>
              <a:pPr marL="361950" indent="-361950"/>
              <a:r>
                <a:rPr kumimoji="1" lang="en-US" altLang="ja-JP" b="1" dirty="0"/>
                <a:t>1. 	</a:t>
              </a:r>
              <a:r>
                <a:rPr kumimoji="1" lang="ja-JP" altLang="en-US" b="1" dirty="0"/>
                <a:t>要望設備の詳細（機種名、メーカー名、定価）。なお、昨年度の要望資料一覧は</a:t>
              </a:r>
              <a:r>
                <a:rPr kumimoji="1" lang="en-US" altLang="ja-JP" b="1" dirty="0">
                  <a:solidFill>
                    <a:srgbClr val="0070C0"/>
                  </a:solidFill>
                </a:rPr>
                <a:t>2018</a:t>
              </a:r>
              <a:r>
                <a:rPr kumimoji="1" lang="ja-JP" altLang="en-US" b="1" dirty="0">
                  <a:solidFill>
                    <a:srgbClr val="0070C0"/>
                  </a:solidFill>
                </a:rPr>
                <a:t>年度要望設備リスト</a:t>
              </a:r>
              <a:r>
                <a:rPr kumimoji="1" lang="ja-JP" altLang="en-US" b="1" dirty="0"/>
                <a:t>を参照する。</a:t>
              </a:r>
              <a:endParaRPr kumimoji="1" lang="en-US" altLang="ja-JP" b="1" dirty="0"/>
            </a:p>
          </p:txBody>
        </p:sp>
        <p:sp>
          <p:nvSpPr>
            <p:cNvPr id="6" name="テキスト ボックス 5">
              <a:extLst>
                <a:ext uri="{FF2B5EF4-FFF2-40B4-BE49-F238E27FC236}">
                  <a16:creationId xmlns:a16="http://schemas.microsoft.com/office/drawing/2014/main" id="{C0EB51C7-5462-4ABC-B592-336AEE28CB6A}"/>
                </a:ext>
              </a:extLst>
            </p:cNvPr>
            <p:cNvSpPr txBox="1"/>
            <p:nvPr/>
          </p:nvSpPr>
          <p:spPr>
            <a:xfrm>
              <a:off x="271311" y="1546829"/>
              <a:ext cx="8480498" cy="369332"/>
            </a:xfrm>
            <a:prstGeom prst="rect">
              <a:avLst/>
            </a:prstGeom>
            <a:noFill/>
          </p:spPr>
          <p:txBody>
            <a:bodyPr wrap="square" rtlCol="0">
              <a:spAutoFit/>
            </a:bodyPr>
            <a:lstStyle/>
            <a:p>
              <a:pPr marL="361950" indent="-361950"/>
              <a:r>
                <a:rPr kumimoji="1" lang="en-US" altLang="ja-JP" b="1" dirty="0"/>
                <a:t>2. 	</a:t>
              </a:r>
              <a:r>
                <a:rPr kumimoji="1" lang="ja-JP" altLang="en-US" b="1" dirty="0"/>
                <a:t>設置場所</a:t>
              </a:r>
            </a:p>
          </p:txBody>
        </p:sp>
        <p:sp>
          <p:nvSpPr>
            <p:cNvPr id="7" name="テキスト ボックス 6">
              <a:extLst>
                <a:ext uri="{FF2B5EF4-FFF2-40B4-BE49-F238E27FC236}">
                  <a16:creationId xmlns:a16="http://schemas.microsoft.com/office/drawing/2014/main" id="{253AE6C9-964F-4449-95DF-817A11ABAC45}"/>
                </a:ext>
              </a:extLst>
            </p:cNvPr>
            <p:cNvSpPr txBox="1"/>
            <p:nvPr/>
          </p:nvSpPr>
          <p:spPr>
            <a:xfrm>
              <a:off x="271311" y="2188783"/>
              <a:ext cx="8480498" cy="369332"/>
            </a:xfrm>
            <a:prstGeom prst="rect">
              <a:avLst/>
            </a:prstGeom>
            <a:noFill/>
          </p:spPr>
          <p:txBody>
            <a:bodyPr wrap="square" rtlCol="0">
              <a:spAutoFit/>
            </a:bodyPr>
            <a:lstStyle/>
            <a:p>
              <a:pPr marL="361950" indent="-361950"/>
              <a:r>
                <a:rPr kumimoji="1" lang="en-US" altLang="ja-JP" b="1" dirty="0"/>
                <a:t>3. 	</a:t>
              </a:r>
              <a:r>
                <a:rPr kumimoji="1" lang="ja-JP" altLang="en-US" b="1" dirty="0"/>
                <a:t>共用区分（共用設備か非共用（専有）設備の区別）</a:t>
              </a:r>
            </a:p>
          </p:txBody>
        </p:sp>
      </p:grpSp>
    </p:spTree>
    <p:extLst>
      <p:ext uri="{BB962C8B-B14F-4D97-AF65-F5344CB8AC3E}">
        <p14:creationId xmlns:p14="http://schemas.microsoft.com/office/powerpoint/2010/main" val="802962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21904" y="83128"/>
            <a:ext cx="5662127"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研究設備マスタープラン策定</a:t>
            </a:r>
            <a:r>
              <a:rPr kumimoji="1" lang="ja-JP" altLang="en-US" sz="1600" dirty="0" smtClean="0">
                <a:latin typeface="Meiryo UI" panose="020B0604030504040204" pitchFamily="50" charset="-128"/>
                <a:ea typeface="Meiryo UI" panose="020B0604030504040204" pitchFamily="50" charset="-128"/>
              </a:rPr>
              <a:t>方法について</a:t>
            </a:r>
            <a:r>
              <a:rPr kumimoji="1" lang="ja-JP" altLang="en-US" sz="1600" dirty="0">
                <a:latin typeface="Meiryo UI" panose="020B0604030504040204" pitchFamily="50" charset="-128"/>
                <a:ea typeface="Meiryo UI" panose="020B0604030504040204" pitchFamily="50" charset="-128"/>
              </a:rPr>
              <a:t>：研究者個人アンケート</a:t>
            </a:r>
          </a:p>
        </p:txBody>
      </p:sp>
      <p:grpSp>
        <p:nvGrpSpPr>
          <p:cNvPr id="3" name="グループ化 2">
            <a:extLst>
              <a:ext uri="{FF2B5EF4-FFF2-40B4-BE49-F238E27FC236}">
                <a16:creationId xmlns:a16="http://schemas.microsoft.com/office/drawing/2014/main" id="{BF54B562-F0E6-4B2F-BF6A-6BA3CEA467F1}"/>
              </a:ext>
            </a:extLst>
          </p:cNvPr>
          <p:cNvGrpSpPr/>
          <p:nvPr/>
        </p:nvGrpSpPr>
        <p:grpSpPr>
          <a:xfrm>
            <a:off x="154134" y="403446"/>
            <a:ext cx="8819178" cy="830997"/>
            <a:chOff x="154934" y="580947"/>
            <a:chExt cx="8819178" cy="830997"/>
          </a:xfrm>
        </p:grpSpPr>
        <p:sp>
          <p:nvSpPr>
            <p:cNvPr id="11" name="角丸四角形 10"/>
            <p:cNvSpPr/>
            <p:nvPr/>
          </p:nvSpPr>
          <p:spPr>
            <a:xfrm>
              <a:off x="154934" y="593980"/>
              <a:ext cx="8799973" cy="762499"/>
            </a:xfrm>
            <a:prstGeom prst="roundRect">
              <a:avLst>
                <a:gd name="adj" fmla="val 11772"/>
              </a:avLst>
            </a:prstGeom>
            <a:gradFill>
              <a:gsLst>
                <a:gs pos="0">
                  <a:schemeClr val="accent1">
                    <a:lumMod val="5000"/>
                    <a:lumOff val="95000"/>
                  </a:schemeClr>
                </a:gs>
                <a:gs pos="75000">
                  <a:schemeClr val="accent6">
                    <a:lumMod val="40000"/>
                    <a:lumOff val="60000"/>
                  </a:schemeClr>
                </a:gs>
                <a:gs pos="88000">
                  <a:schemeClr val="accent6">
                    <a:lumMod val="40000"/>
                    <a:lumOff val="60000"/>
                  </a:schemeClr>
                </a:gs>
                <a:gs pos="100000">
                  <a:schemeClr val="accent6">
                    <a:lumMod val="40000"/>
                    <a:lumOff val="60000"/>
                  </a:schemeClr>
                </a:gs>
              </a:gsLst>
              <a:lin ang="5400000" scaled="1"/>
            </a:gra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07991" y="580947"/>
              <a:ext cx="8666121" cy="830997"/>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設備マスタープランとは</a:t>
              </a:r>
              <a:r>
                <a:rPr kumimoji="1" lang="en-US" altLang="ja-JP" sz="1200"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1,000</a:t>
              </a:r>
              <a:r>
                <a:rPr lang="ja-JP" altLang="en-US" sz="1200" b="1" dirty="0">
                  <a:latin typeface="Meiryo UI" panose="020B0604030504040204" pitchFamily="50" charset="-128"/>
                  <a:ea typeface="Meiryo UI" panose="020B0604030504040204" pitchFamily="50" charset="-128"/>
                </a:rPr>
                <a:t>万円以上の研究設備</a:t>
              </a:r>
              <a:r>
                <a:rPr lang="ja-JP" altLang="en-US" sz="1200" dirty="0">
                  <a:latin typeface="Meiryo UI" panose="020B0604030504040204" pitchFamily="50" charset="-128"/>
                  <a:ea typeface="Meiryo UI" panose="020B0604030504040204" pitchFamily="50" charset="-128"/>
                </a:rPr>
                <a:t>を対象とした整備計画。個人アンケートでは</a:t>
              </a:r>
              <a:r>
                <a:rPr lang="ja-JP" altLang="en-US" sz="1200" b="1" dirty="0">
                  <a:latin typeface="Meiryo UI" panose="020B0604030504040204" pitchFamily="50" charset="-128"/>
                  <a:ea typeface="Meiryo UI" panose="020B0604030504040204" pitchFamily="50" charset="-128"/>
                </a:rPr>
                <a:t>２段階のアンケート</a:t>
              </a:r>
              <a:r>
                <a:rPr lang="ja-JP" altLang="en-US" sz="1200" dirty="0">
                  <a:latin typeface="Meiryo UI" panose="020B0604030504040204" pitchFamily="50" charset="-128"/>
                  <a:ea typeface="Meiryo UI" panose="020B0604030504040204" pitchFamily="50" charset="-128"/>
                </a:rPr>
                <a:t>を実施し、必要性、経済性、共用性による要望設備の定量的評価に加えて、中期目標・中期計画との整合性を踏まえて、要望設備の順位付けを行い設備マスタープランとする。</a:t>
              </a:r>
              <a:r>
                <a:rPr lang="ja-JP" altLang="en-US" sz="1200" b="1" dirty="0">
                  <a:latin typeface="Meiryo UI" panose="020B0604030504040204" pitchFamily="50" charset="-128"/>
                  <a:ea typeface="Meiryo UI" panose="020B0604030504040204" pitchFamily="50" charset="-128"/>
                </a:rPr>
                <a:t>本アンケートは中期計画・中期目標期間の初年度及び中間年度に</a:t>
              </a:r>
              <a:r>
                <a:rPr lang="en-US" altLang="ja-JP" sz="1200" b="1" dirty="0">
                  <a:latin typeface="Meiryo UI" panose="020B0604030504040204" pitchFamily="50" charset="-128"/>
                  <a:ea typeface="Meiryo UI" panose="020B0604030504040204" pitchFamily="50" charset="-128"/>
                </a:rPr>
                <a:t>(3</a:t>
              </a:r>
              <a:r>
                <a:rPr lang="ja-JP" altLang="en-US" sz="1200" b="1" dirty="0">
                  <a:latin typeface="Meiryo UI" panose="020B0604030504040204" pitchFamily="50" charset="-128"/>
                  <a:ea typeface="Meiryo UI" panose="020B0604030504040204" pitchFamily="50" charset="-128"/>
                </a:rPr>
                <a:t>年毎</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実施し、</a:t>
              </a:r>
              <a:r>
                <a:rPr kumimoji="1" lang="ja-JP" altLang="en-US" sz="1200" b="1" dirty="0">
                  <a:latin typeface="Meiryo UI" panose="020B0604030504040204" pitchFamily="50" charset="-128"/>
                  <a:ea typeface="Meiryo UI" panose="020B0604030504040204" pitchFamily="50" charset="-128"/>
                </a:rPr>
                <a:t>マスタープランを更新</a:t>
              </a:r>
              <a:r>
                <a:rPr kumimoji="1" lang="ja-JP" altLang="en-US" sz="1200" dirty="0">
                  <a:latin typeface="Meiryo UI" panose="020B0604030504040204" pitchFamily="50" charset="-128"/>
                  <a:ea typeface="Meiryo UI" panose="020B0604030504040204" pitchFamily="50" charset="-128"/>
                </a:rPr>
                <a:t>する。</a:t>
              </a:r>
              <a:endParaRPr kumimoji="1" lang="en-US" altLang="ja-JP" sz="1200" dirty="0">
                <a:latin typeface="Meiryo UI" panose="020B0604030504040204" pitchFamily="50" charset="-128"/>
                <a:ea typeface="Meiryo UI" panose="020B0604030504040204" pitchFamily="50" charset="-128"/>
              </a:endParaRPr>
            </a:p>
          </p:txBody>
        </p:sp>
      </p:grpSp>
      <p:grpSp>
        <p:nvGrpSpPr>
          <p:cNvPr id="8" name="グループ化 7">
            <a:extLst>
              <a:ext uri="{FF2B5EF4-FFF2-40B4-BE49-F238E27FC236}">
                <a16:creationId xmlns:a16="http://schemas.microsoft.com/office/drawing/2014/main" id="{E3541AFC-2962-463A-9301-5DA3E2C105A2}"/>
              </a:ext>
            </a:extLst>
          </p:cNvPr>
          <p:cNvGrpSpPr/>
          <p:nvPr/>
        </p:nvGrpSpPr>
        <p:grpSpPr>
          <a:xfrm>
            <a:off x="221949" y="6364566"/>
            <a:ext cx="8736729" cy="342670"/>
            <a:chOff x="221949" y="5165489"/>
            <a:chExt cx="8736729" cy="342670"/>
          </a:xfrm>
        </p:grpSpPr>
        <p:sp>
          <p:nvSpPr>
            <p:cNvPr id="70" name="正方形/長方形 69">
              <a:extLst>
                <a:ext uri="{FF2B5EF4-FFF2-40B4-BE49-F238E27FC236}">
                  <a16:creationId xmlns:a16="http://schemas.microsoft.com/office/drawing/2014/main" id="{18904518-4617-4FD9-9E5E-A828328FE085}"/>
                </a:ext>
              </a:extLst>
            </p:cNvPr>
            <p:cNvSpPr/>
            <p:nvPr/>
          </p:nvSpPr>
          <p:spPr>
            <a:xfrm>
              <a:off x="221949" y="5165489"/>
              <a:ext cx="8736729" cy="34267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322D6536-E555-4E89-B876-6A655DB54B58}"/>
                </a:ext>
              </a:extLst>
            </p:cNvPr>
            <p:cNvSpPr txBox="1"/>
            <p:nvPr/>
          </p:nvSpPr>
          <p:spPr>
            <a:xfrm>
              <a:off x="440753" y="5185162"/>
              <a:ext cx="3556164" cy="261610"/>
            </a:xfrm>
            <a:prstGeom prst="rect">
              <a:avLst/>
            </a:prstGeom>
            <a:solidFill>
              <a:schemeClr val="bg2">
                <a:lumMod val="90000"/>
              </a:schemeClr>
            </a:solid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・順位付けに際して設備グループ毎の合計評価は行わない</a:t>
              </a:r>
            </a:p>
          </p:txBody>
        </p:sp>
      </p:grpSp>
      <p:grpSp>
        <p:nvGrpSpPr>
          <p:cNvPr id="71" name="グループ化 70">
            <a:extLst>
              <a:ext uri="{FF2B5EF4-FFF2-40B4-BE49-F238E27FC236}">
                <a16:creationId xmlns:a16="http://schemas.microsoft.com/office/drawing/2014/main" id="{011F7F9F-80A6-4F43-8558-FAE98D6ADDDA}"/>
              </a:ext>
            </a:extLst>
          </p:cNvPr>
          <p:cNvGrpSpPr/>
          <p:nvPr/>
        </p:nvGrpSpPr>
        <p:grpSpPr>
          <a:xfrm>
            <a:off x="290124" y="5381966"/>
            <a:ext cx="6582454" cy="922413"/>
            <a:chOff x="572814" y="4266575"/>
            <a:chExt cx="6582454" cy="922413"/>
          </a:xfrm>
        </p:grpSpPr>
        <p:sp>
          <p:nvSpPr>
            <p:cNvPr id="24" name="テキスト ボックス 23"/>
            <p:cNvSpPr txBox="1"/>
            <p:nvPr/>
          </p:nvSpPr>
          <p:spPr>
            <a:xfrm>
              <a:off x="4019038" y="4878297"/>
              <a:ext cx="261802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要望研究設備の最終的順位付け</a:t>
              </a:r>
            </a:p>
          </p:txBody>
        </p:sp>
        <p:sp>
          <p:nvSpPr>
            <p:cNvPr id="32" name="テキスト ボックス 31">
              <a:extLst>
                <a:ext uri="{FF2B5EF4-FFF2-40B4-BE49-F238E27FC236}">
                  <a16:creationId xmlns:a16="http://schemas.microsoft.com/office/drawing/2014/main" id="{A9D93C0A-E7C0-4D3A-B7BA-78C6F06ADDFA}"/>
                </a:ext>
              </a:extLst>
            </p:cNvPr>
            <p:cNvSpPr txBox="1"/>
            <p:nvPr/>
          </p:nvSpPr>
          <p:spPr>
            <a:xfrm>
              <a:off x="1250258" y="4927378"/>
              <a:ext cx="2374368" cy="261610"/>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アンケート結果の評価と優先順位付け</a:t>
              </a:r>
            </a:p>
          </p:txBody>
        </p:sp>
        <p:grpSp>
          <p:nvGrpSpPr>
            <p:cNvPr id="69" name="グループ化 68">
              <a:extLst>
                <a:ext uri="{FF2B5EF4-FFF2-40B4-BE49-F238E27FC236}">
                  <a16:creationId xmlns:a16="http://schemas.microsoft.com/office/drawing/2014/main" id="{0832F943-7998-4DB0-B447-338E2D333DC7}"/>
                </a:ext>
              </a:extLst>
            </p:cNvPr>
            <p:cNvGrpSpPr/>
            <p:nvPr/>
          </p:nvGrpSpPr>
          <p:grpSpPr>
            <a:xfrm>
              <a:off x="572814" y="4266575"/>
              <a:ext cx="6582454" cy="661720"/>
              <a:chOff x="559298" y="4492728"/>
              <a:chExt cx="6582454" cy="661720"/>
            </a:xfrm>
          </p:grpSpPr>
          <p:sp>
            <p:nvSpPr>
              <p:cNvPr id="17" name="テキスト ボックス 16"/>
              <p:cNvSpPr txBox="1"/>
              <p:nvPr/>
            </p:nvSpPr>
            <p:spPr>
              <a:xfrm>
                <a:off x="1256415" y="4492728"/>
                <a:ext cx="2196434" cy="66172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pPr algn="ctr"/>
                <a:r>
                  <a:rPr lang="ja-JP" altLang="en-US" sz="1300" dirty="0">
                    <a:solidFill>
                      <a:schemeClr val="tx1"/>
                    </a:solidFill>
                    <a:latin typeface="Meiryo UI" panose="020B0604030504040204" pitchFamily="50" charset="-128"/>
                    <a:ea typeface="Meiryo UI" panose="020B0604030504040204" pitchFamily="50" charset="-128"/>
                  </a:rPr>
                  <a:t>共用設備基盤センターが</a:t>
                </a:r>
              </a:p>
              <a:p>
                <a:pPr algn="ctr"/>
                <a:r>
                  <a:rPr lang="ja-JP" altLang="en-US" sz="1300" dirty="0">
                    <a:solidFill>
                      <a:schemeClr val="tx1"/>
                    </a:solidFill>
                    <a:latin typeface="Meiryo UI" panose="020B0604030504040204" pitchFamily="50" charset="-128"/>
                    <a:ea typeface="Meiryo UI" panose="020B0604030504040204" pitchFamily="50" charset="-128"/>
                  </a:rPr>
                  <a:t>アンケート結果を集計・評価</a:t>
                </a:r>
                <a:r>
                  <a:rPr lang="en-US" altLang="ja-JP" sz="1300" dirty="0">
                    <a:solidFill>
                      <a:schemeClr val="tx1"/>
                    </a:solidFill>
                    <a:latin typeface="Meiryo UI" panose="020B0604030504040204" pitchFamily="50" charset="-128"/>
                    <a:ea typeface="Meiryo UI" panose="020B0604030504040204" pitchFamily="50" charset="-128"/>
                  </a:rPr>
                  <a:t>※</a:t>
                </a:r>
              </a:p>
              <a:p>
                <a:pPr algn="ctr"/>
                <a:r>
                  <a:rPr lang="en-US" altLang="ja-JP" sz="1100" b="1" dirty="0">
                    <a:solidFill>
                      <a:schemeClr val="tx1"/>
                    </a:solidFill>
                    <a:latin typeface="Meiryo UI" panose="020B0604030504040204" pitchFamily="50" charset="-128"/>
                    <a:ea typeface="Meiryo UI" panose="020B0604030504040204" pitchFamily="50" charset="-128"/>
                  </a:rPr>
                  <a:t>12</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3</a:t>
                </a:r>
                <a:r>
                  <a:rPr lang="ja-JP" altLang="en-US" sz="1100" b="1" dirty="0">
                    <a:solidFill>
                      <a:schemeClr val="tx1"/>
                    </a:solidFill>
                    <a:latin typeface="Meiryo UI" panose="020B0604030504040204" pitchFamily="50" charset="-128"/>
                    <a:ea typeface="Meiryo UI" panose="020B0604030504040204" pitchFamily="50" charset="-128"/>
                  </a:rPr>
                  <a:t>月下旬</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368351" y="4528168"/>
                <a:ext cx="2773401" cy="492443"/>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ja-JP" altLang="en-US" sz="1200" dirty="0">
                    <a:latin typeface="Meiryo UI" panose="020B0604030504040204" pitchFamily="50" charset="-128"/>
                    <a:ea typeface="Meiryo UI" panose="020B0604030504040204" pitchFamily="50" charset="-128"/>
                  </a:rPr>
                  <a:t>共用設備基盤センター運営委員会</a:t>
                </a:r>
                <a:r>
                  <a:rPr lang="ja-JP" altLang="en-US" sz="1300" dirty="0">
                    <a:latin typeface="Meiryo UI" panose="020B0604030504040204" pitchFamily="50" charset="-128"/>
                    <a:ea typeface="Meiryo UI" panose="020B0604030504040204" pitchFamily="50" charset="-128"/>
                  </a:rPr>
                  <a:t>を経て、要望設備順位を学長が決定</a:t>
                </a:r>
                <a:endParaRPr lang="en-US" altLang="ja-JP" sz="13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E449532A-363F-48C8-A7BA-7D88134889F0}"/>
                  </a:ext>
                </a:extLst>
              </p:cNvPr>
              <p:cNvSpPr txBox="1"/>
              <p:nvPr/>
            </p:nvSpPr>
            <p:spPr>
              <a:xfrm>
                <a:off x="3935279" y="4492728"/>
                <a:ext cx="415498" cy="369332"/>
              </a:xfrm>
              <a:prstGeom prst="rect">
                <a:avLst/>
              </a:prstGeom>
              <a:noFill/>
            </p:spPr>
            <p:txBody>
              <a:bodyPr wrap="none" rtlCol="0">
                <a:spAutoFit/>
              </a:bodyPr>
              <a:lstStyle/>
              <a:p>
                <a:r>
                  <a:rPr kumimoji="1" lang="ja-JP" altLang="en-US" dirty="0"/>
                  <a:t>⑤</a:t>
                </a:r>
              </a:p>
            </p:txBody>
          </p:sp>
          <p:sp>
            <p:nvSpPr>
              <p:cNvPr id="38" name="テキスト ボックス 37">
                <a:extLst>
                  <a:ext uri="{FF2B5EF4-FFF2-40B4-BE49-F238E27FC236}">
                    <a16:creationId xmlns:a16="http://schemas.microsoft.com/office/drawing/2014/main" id="{2D59295D-C6DC-416A-BFE2-AC4604E471F9}"/>
                  </a:ext>
                </a:extLst>
              </p:cNvPr>
              <p:cNvSpPr txBox="1"/>
              <p:nvPr/>
            </p:nvSpPr>
            <p:spPr>
              <a:xfrm>
                <a:off x="921819" y="4492728"/>
                <a:ext cx="415498" cy="369332"/>
              </a:xfrm>
              <a:prstGeom prst="rect">
                <a:avLst/>
              </a:prstGeom>
              <a:noFill/>
            </p:spPr>
            <p:txBody>
              <a:bodyPr wrap="none" rtlCol="0">
                <a:spAutoFit/>
              </a:bodyPr>
              <a:lstStyle/>
              <a:p>
                <a:r>
                  <a:rPr kumimoji="1" lang="ja-JP" altLang="en-US" dirty="0"/>
                  <a:t>④</a:t>
                </a:r>
              </a:p>
            </p:txBody>
          </p:sp>
          <p:sp>
            <p:nvSpPr>
              <p:cNvPr id="40" name="右矢印 17">
                <a:extLst>
                  <a:ext uri="{FF2B5EF4-FFF2-40B4-BE49-F238E27FC236}">
                    <a16:creationId xmlns:a16="http://schemas.microsoft.com/office/drawing/2014/main" id="{44AE7BEC-996E-4F99-8346-FBE6C44F88F8}"/>
                  </a:ext>
                </a:extLst>
              </p:cNvPr>
              <p:cNvSpPr/>
              <p:nvPr/>
            </p:nvSpPr>
            <p:spPr>
              <a:xfrm>
                <a:off x="559298" y="4685070"/>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1" name="右矢印 17">
                <a:extLst>
                  <a:ext uri="{FF2B5EF4-FFF2-40B4-BE49-F238E27FC236}">
                    <a16:creationId xmlns:a16="http://schemas.microsoft.com/office/drawing/2014/main" id="{68F4FE27-D53E-496C-9913-B01B3797842B}"/>
                  </a:ext>
                </a:extLst>
              </p:cNvPr>
              <p:cNvSpPr/>
              <p:nvPr/>
            </p:nvSpPr>
            <p:spPr>
              <a:xfrm>
                <a:off x="3611110" y="4685070"/>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grpSp>
      <p:grpSp>
        <p:nvGrpSpPr>
          <p:cNvPr id="16" name="グループ化 15">
            <a:extLst>
              <a:ext uri="{FF2B5EF4-FFF2-40B4-BE49-F238E27FC236}">
                <a16:creationId xmlns:a16="http://schemas.microsoft.com/office/drawing/2014/main" id="{95CE6030-2858-4C9E-9FF4-0D1075BE136D}"/>
              </a:ext>
            </a:extLst>
          </p:cNvPr>
          <p:cNvGrpSpPr/>
          <p:nvPr/>
        </p:nvGrpSpPr>
        <p:grpSpPr>
          <a:xfrm>
            <a:off x="195359" y="4371712"/>
            <a:ext cx="8736729" cy="969140"/>
            <a:chOff x="237383" y="4297973"/>
            <a:chExt cx="8736729" cy="969140"/>
          </a:xfrm>
        </p:grpSpPr>
        <p:sp>
          <p:nvSpPr>
            <p:cNvPr id="68" name="正方形/長方形 67">
              <a:extLst>
                <a:ext uri="{FF2B5EF4-FFF2-40B4-BE49-F238E27FC236}">
                  <a16:creationId xmlns:a16="http://schemas.microsoft.com/office/drawing/2014/main" id="{26C8FEE2-343A-4128-9039-CCA2DA7F980E}"/>
                </a:ext>
              </a:extLst>
            </p:cNvPr>
            <p:cNvSpPr/>
            <p:nvPr/>
          </p:nvSpPr>
          <p:spPr>
            <a:xfrm>
              <a:off x="237383" y="4307477"/>
              <a:ext cx="8736729" cy="95963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BD65A2FD-30F7-4CEB-A11D-3794DC9941D5}"/>
                </a:ext>
              </a:extLst>
            </p:cNvPr>
            <p:cNvSpPr txBox="1"/>
            <p:nvPr/>
          </p:nvSpPr>
          <p:spPr>
            <a:xfrm>
              <a:off x="418754" y="4306342"/>
              <a:ext cx="2573140" cy="938719"/>
            </a:xfrm>
            <a:prstGeom prst="rect">
              <a:avLst/>
            </a:prstGeom>
            <a:solidFill>
              <a:schemeClr val="bg2">
                <a:lumMod val="90000"/>
              </a:schemeClr>
            </a:solid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・昨年度の</a:t>
              </a:r>
              <a:r>
                <a:rPr kumimoji="1" lang="en-US" altLang="ja-JP" sz="1100" b="1" dirty="0">
                  <a:latin typeface="Meiryo UI" panose="020B0604030504040204" pitchFamily="50" charset="-128"/>
                  <a:ea typeface="Meiryo UI" panose="020B0604030504040204" pitchFamily="50" charset="-128"/>
                </a:rPr>
                <a:t>2</a:t>
              </a:r>
              <a:r>
                <a:rPr kumimoji="1" lang="ja-JP" altLang="en-US" sz="1100" b="1" dirty="0">
                  <a:latin typeface="Meiryo UI" panose="020B0604030504040204" pitchFamily="50" charset="-128"/>
                  <a:ea typeface="Meiryo UI" panose="020B0604030504040204" pitchFamily="50" charset="-128"/>
                </a:rPr>
                <a:t>次アンケートの結果を</a:t>
              </a:r>
              <a:endParaRPr kumimoji="1"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2018</a:t>
              </a:r>
              <a:r>
                <a:rPr lang="ja-JP" altLang="en-US" sz="1100" b="1" dirty="0">
                  <a:latin typeface="Meiryo UI" panose="020B0604030504040204" pitchFamily="50" charset="-128"/>
                  <a:ea typeface="Meiryo UI" panose="020B0604030504040204" pitchFamily="50" charset="-128"/>
                </a:rPr>
                <a:t>年度要望設備</a:t>
              </a:r>
              <a:r>
                <a:rPr kumimoji="1" lang="ja-JP" altLang="en-US" sz="1100" b="1" dirty="0">
                  <a:latin typeface="Meiryo UI" panose="020B0604030504040204" pitchFamily="50" charset="-128"/>
                  <a:ea typeface="Meiryo UI" panose="020B0604030504040204" pitchFamily="50" charset="-128"/>
                </a:rPr>
                <a:t>リストとして利用</a:t>
              </a:r>
              <a:endParaRPr kumimoji="1"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・更新・新規導入区分無し</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・リストに記載の無い設備を要望する場合</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のみ要回答　</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設備まで要望回答可</a:t>
              </a:r>
              <a:r>
                <a:rPr lang="en-US" altLang="ja-JP" sz="1100" b="1" dirty="0">
                  <a:latin typeface="Meiryo UI" panose="020B0604030504040204" pitchFamily="50" charset="-128"/>
                  <a:ea typeface="Meiryo UI" panose="020B0604030504040204" pitchFamily="50" charset="-128"/>
                </a:rPr>
                <a:t>)</a:t>
              </a:r>
            </a:p>
          </p:txBody>
        </p:sp>
        <p:sp>
          <p:nvSpPr>
            <p:cNvPr id="27" name="テキスト ボックス 26">
              <a:extLst>
                <a:ext uri="{FF2B5EF4-FFF2-40B4-BE49-F238E27FC236}">
                  <a16:creationId xmlns:a16="http://schemas.microsoft.com/office/drawing/2014/main" id="{A5A2ADE1-76C8-4366-8AA4-5EEABB36D999}"/>
                </a:ext>
              </a:extLst>
            </p:cNvPr>
            <p:cNvSpPr txBox="1"/>
            <p:nvPr/>
          </p:nvSpPr>
          <p:spPr>
            <a:xfrm>
              <a:off x="3341936" y="4297973"/>
              <a:ext cx="2544787" cy="938719"/>
            </a:xfrm>
            <a:prstGeom prst="rect">
              <a:avLst/>
            </a:prstGeom>
            <a:solidFill>
              <a:schemeClr val="bg2">
                <a:lumMod val="90000"/>
              </a:schemeClr>
            </a:solidFill>
          </p:spPr>
          <p:txBody>
            <a:bodyPr wrap="square" rtlCol="0">
              <a:spAutoFit/>
            </a:bodyPr>
            <a:lstStyle/>
            <a:p>
              <a:pPr marL="171450" indent="-171450">
                <a:buFont typeface="Arial" panose="020B0604020202020204" pitchFamily="34" charset="0"/>
                <a:buChar char="•"/>
              </a:pPr>
              <a:r>
                <a:rPr lang="ja-JP" altLang="en-US" sz="1100" b="1" dirty="0">
                  <a:latin typeface="Meiryo UI" panose="020B0604030504040204" pitchFamily="50" charset="-128"/>
                  <a:ea typeface="Meiryo UI" panose="020B0604030504040204" pitchFamily="50" charset="-128"/>
                </a:rPr>
                <a:t>設備</a:t>
              </a:r>
              <a:r>
                <a:rPr kumimoji="1" lang="ja-JP" altLang="en-US" sz="1100" b="1" dirty="0">
                  <a:latin typeface="Meiryo UI" panose="020B0604030504040204" pitchFamily="50" charset="-128"/>
                  <a:ea typeface="Meiryo UI" panose="020B0604030504040204" pitchFamily="50" charset="-128"/>
                </a:rPr>
                <a:t>グループ</a:t>
              </a:r>
              <a:r>
                <a:rPr lang="ja-JP" altLang="en-US" sz="1100" b="1" dirty="0">
                  <a:latin typeface="Meiryo UI" panose="020B0604030504040204" pitchFamily="50" charset="-128"/>
                  <a:ea typeface="Meiryo UI" panose="020B0604030504040204" pitchFamily="50" charset="-128"/>
                </a:rPr>
                <a:t>での</a:t>
              </a:r>
              <a:r>
                <a:rPr kumimoji="1" lang="ja-JP" altLang="en-US" sz="1100" b="1" dirty="0">
                  <a:latin typeface="Meiryo UI" panose="020B0604030504040204" pitchFamily="50" charset="-128"/>
                  <a:ea typeface="Meiryo UI" panose="020B0604030504040204" pitchFamily="50" charset="-128"/>
                </a:rPr>
                <a:t>ブラッシュアップ無し</a:t>
              </a:r>
              <a:endParaRPr kumimoji="1" lang="en-US" altLang="ja-JP" sz="11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b="1" dirty="0">
                  <a:latin typeface="Meiryo UI" panose="020B0604030504040204" pitchFamily="50" charset="-128"/>
                  <a:ea typeface="Meiryo UI" panose="020B0604030504040204" pitchFamily="50" charset="-128"/>
                </a:rPr>
                <a:t>設備の要望状況の確認、要望設備の意見交換・見直しのため、</a:t>
              </a:r>
              <a:r>
                <a:rPr kumimoji="1" lang="en-US" altLang="ja-JP" sz="1100" b="1" dirty="0">
                  <a:latin typeface="Meiryo UI" panose="020B0604030504040204" pitchFamily="50" charset="-128"/>
                  <a:ea typeface="Meiryo UI" panose="020B0604030504040204" pitchFamily="50" charset="-128"/>
                </a:rPr>
                <a:t>1</a:t>
              </a:r>
              <a:r>
                <a:rPr kumimoji="1" lang="ja-JP" altLang="en-US" sz="1100" b="1" dirty="0">
                  <a:latin typeface="Meiryo UI" panose="020B0604030504040204" pitchFamily="50" charset="-128"/>
                  <a:ea typeface="Meiryo UI" panose="020B0604030504040204" pitchFamily="50" charset="-128"/>
                </a:rPr>
                <a:t>次アンケート結果開示期間を設定</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提案者情報、要望設備情報の開示</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ACF1B249-F17E-4CDD-BBF2-78189A09B2C9}"/>
                </a:ext>
              </a:extLst>
            </p:cNvPr>
            <p:cNvSpPr txBox="1"/>
            <p:nvPr/>
          </p:nvSpPr>
          <p:spPr>
            <a:xfrm>
              <a:off x="6648895" y="4297973"/>
              <a:ext cx="2213501" cy="430887"/>
            </a:xfrm>
            <a:prstGeom prst="rect">
              <a:avLst/>
            </a:prstGeom>
            <a:solidFill>
              <a:schemeClr val="bg2">
                <a:lumMod val="90000"/>
              </a:schemeClr>
            </a:solid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2</a:t>
              </a:r>
              <a:r>
                <a:rPr kumimoji="1" lang="ja-JP" altLang="en-US" sz="1100" b="1" dirty="0">
                  <a:latin typeface="Meiryo UI" panose="020B0604030504040204" pitchFamily="50" charset="-128"/>
                  <a:ea typeface="Meiryo UI" panose="020B0604030504040204" pitchFamily="50" charset="-128"/>
                </a:rPr>
                <a:t>設備まで投票可</a:t>
              </a:r>
              <a:endParaRPr kumimoji="1"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・同一設備への重複投票無し</a:t>
              </a:r>
              <a:endParaRPr lang="en-US" altLang="ja-JP" sz="1100" b="1" dirty="0">
                <a:latin typeface="Meiryo UI" panose="020B0604030504040204" pitchFamily="50" charset="-128"/>
                <a:ea typeface="Meiryo UI" panose="020B0604030504040204" pitchFamily="50" charset="-128"/>
              </a:endParaRPr>
            </a:p>
          </p:txBody>
        </p:sp>
      </p:grpSp>
      <p:grpSp>
        <p:nvGrpSpPr>
          <p:cNvPr id="13" name="グループ化 12">
            <a:extLst>
              <a:ext uri="{FF2B5EF4-FFF2-40B4-BE49-F238E27FC236}">
                <a16:creationId xmlns:a16="http://schemas.microsoft.com/office/drawing/2014/main" id="{2938A9A6-832E-4492-B40C-E336A2EB4B39}"/>
              </a:ext>
            </a:extLst>
          </p:cNvPr>
          <p:cNvGrpSpPr/>
          <p:nvPr/>
        </p:nvGrpSpPr>
        <p:grpSpPr>
          <a:xfrm>
            <a:off x="178978" y="3265276"/>
            <a:ext cx="8638995" cy="1132984"/>
            <a:chOff x="195359" y="3136355"/>
            <a:chExt cx="8638995" cy="1132984"/>
          </a:xfrm>
        </p:grpSpPr>
        <p:sp>
          <p:nvSpPr>
            <p:cNvPr id="18" name="右矢印 17"/>
            <p:cNvSpPr/>
            <p:nvPr/>
          </p:nvSpPr>
          <p:spPr>
            <a:xfrm>
              <a:off x="2762336" y="3400196"/>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47" name="グループ化 46">
              <a:extLst>
                <a:ext uri="{FF2B5EF4-FFF2-40B4-BE49-F238E27FC236}">
                  <a16:creationId xmlns:a16="http://schemas.microsoft.com/office/drawing/2014/main" id="{1CA22736-AECE-449B-B570-B60FA40B3005}"/>
                </a:ext>
              </a:extLst>
            </p:cNvPr>
            <p:cNvGrpSpPr/>
            <p:nvPr/>
          </p:nvGrpSpPr>
          <p:grpSpPr>
            <a:xfrm>
              <a:off x="3094778" y="3136355"/>
              <a:ext cx="2690465" cy="893111"/>
              <a:chOff x="3003503" y="2077223"/>
              <a:chExt cx="2690465" cy="893111"/>
            </a:xfrm>
          </p:grpSpPr>
          <p:grpSp>
            <p:nvGrpSpPr>
              <p:cNvPr id="44" name="グループ化 43">
                <a:extLst>
                  <a:ext uri="{FF2B5EF4-FFF2-40B4-BE49-F238E27FC236}">
                    <a16:creationId xmlns:a16="http://schemas.microsoft.com/office/drawing/2014/main" id="{3C989409-E165-4D1A-8DCF-39ADEA3AFDDC}"/>
                  </a:ext>
                </a:extLst>
              </p:cNvPr>
              <p:cNvGrpSpPr/>
              <p:nvPr/>
            </p:nvGrpSpPr>
            <p:grpSpPr>
              <a:xfrm>
                <a:off x="3406843" y="2077223"/>
                <a:ext cx="2287125" cy="893111"/>
                <a:chOff x="3406843" y="2128170"/>
                <a:chExt cx="2287125" cy="893111"/>
              </a:xfrm>
            </p:grpSpPr>
            <p:sp>
              <p:nvSpPr>
                <p:cNvPr id="9" name="テキスト ボックス 8"/>
                <p:cNvSpPr txBox="1"/>
                <p:nvPr/>
              </p:nvSpPr>
              <p:spPr>
                <a:xfrm>
                  <a:off x="3406844" y="2767365"/>
                  <a:ext cx="1997663"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rPr>
                    <a:t>「要求設備見直し」と「意見交換」</a:t>
                  </a:r>
                </a:p>
              </p:txBody>
            </p:sp>
            <p:sp>
              <p:nvSpPr>
                <p:cNvPr id="25" name="テキスト ボックス 24">
                  <a:extLst>
                    <a:ext uri="{FF2B5EF4-FFF2-40B4-BE49-F238E27FC236}">
                      <a16:creationId xmlns:a16="http://schemas.microsoft.com/office/drawing/2014/main" id="{E1D430B9-9B19-4EA4-8568-58A928B0182A}"/>
                    </a:ext>
                  </a:extLst>
                </p:cNvPr>
                <p:cNvSpPr txBox="1"/>
                <p:nvPr/>
              </p:nvSpPr>
              <p:spPr>
                <a:xfrm>
                  <a:off x="3406843" y="2128170"/>
                  <a:ext cx="2287125"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次アンケート結果開示</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要望設備リスト開示</a:t>
                  </a:r>
                  <a:r>
                    <a:rPr lang="en-US" altLang="ja-JP" sz="1200" dirty="0">
                      <a:solidFill>
                        <a:schemeClr val="tx1"/>
                      </a:solidFill>
                      <a:latin typeface="Meiryo UI" panose="020B0604030504040204" pitchFamily="50" charset="-128"/>
                      <a:ea typeface="Meiryo UI" panose="020B0604030504040204" pitchFamily="50" charset="-128"/>
                    </a:rPr>
                    <a:t>)</a:t>
                  </a:r>
                </a:p>
                <a:p>
                  <a:pPr algn="ctr"/>
                  <a:r>
                    <a:rPr lang="en-US" altLang="ja-JP" sz="1100" b="1" dirty="0">
                      <a:solidFill>
                        <a:schemeClr val="tx1"/>
                      </a:solidFill>
                      <a:latin typeface="Meiryo UI" panose="020B0604030504040204" pitchFamily="50" charset="-128"/>
                      <a:ea typeface="Meiryo UI" panose="020B0604030504040204" pitchFamily="50" charset="-128"/>
                    </a:rPr>
                    <a:t>10</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11</a:t>
                  </a:r>
                  <a:r>
                    <a:rPr lang="ja-JP" altLang="en-US" sz="1100" b="1" dirty="0">
                      <a:solidFill>
                        <a:schemeClr val="tx1"/>
                      </a:solidFill>
                      <a:latin typeface="Meiryo UI" panose="020B0604030504040204" pitchFamily="50" charset="-128"/>
                      <a:ea typeface="Meiryo UI" panose="020B0604030504040204" pitchFamily="50" charset="-128"/>
                    </a:rPr>
                    <a:t>月下旬：１ヶ月間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grpSp>
          <p:sp>
            <p:nvSpPr>
              <p:cNvPr id="35" name="テキスト ボックス 34">
                <a:extLst>
                  <a:ext uri="{FF2B5EF4-FFF2-40B4-BE49-F238E27FC236}">
                    <a16:creationId xmlns:a16="http://schemas.microsoft.com/office/drawing/2014/main" id="{2385C47D-0B46-47C0-9ADC-1477F8A0A040}"/>
                  </a:ext>
                </a:extLst>
              </p:cNvPr>
              <p:cNvSpPr txBox="1"/>
              <p:nvPr/>
            </p:nvSpPr>
            <p:spPr>
              <a:xfrm>
                <a:off x="3003503" y="2077223"/>
                <a:ext cx="415498" cy="369332"/>
              </a:xfrm>
              <a:prstGeom prst="rect">
                <a:avLst/>
              </a:prstGeom>
              <a:noFill/>
            </p:spPr>
            <p:txBody>
              <a:bodyPr wrap="none" rtlCol="0">
                <a:spAutoFit/>
              </a:bodyPr>
              <a:lstStyle/>
              <a:p>
                <a:r>
                  <a:rPr lang="ja-JP" altLang="en-US" dirty="0"/>
                  <a:t>②</a:t>
                </a:r>
              </a:p>
            </p:txBody>
          </p:sp>
        </p:grpSp>
        <p:grpSp>
          <p:nvGrpSpPr>
            <p:cNvPr id="46" name="グループ化 45">
              <a:extLst>
                <a:ext uri="{FF2B5EF4-FFF2-40B4-BE49-F238E27FC236}">
                  <a16:creationId xmlns:a16="http://schemas.microsoft.com/office/drawing/2014/main" id="{0783E1B8-EB2A-4397-977A-5279A5A5D592}"/>
                </a:ext>
              </a:extLst>
            </p:cNvPr>
            <p:cNvGrpSpPr/>
            <p:nvPr/>
          </p:nvGrpSpPr>
          <p:grpSpPr>
            <a:xfrm>
              <a:off x="195359" y="3192614"/>
              <a:ext cx="2452347" cy="1076725"/>
              <a:chOff x="159965" y="2077223"/>
              <a:chExt cx="2452347" cy="1076725"/>
            </a:xfrm>
          </p:grpSpPr>
          <p:grpSp>
            <p:nvGrpSpPr>
              <p:cNvPr id="43" name="グループ化 42">
                <a:extLst>
                  <a:ext uri="{FF2B5EF4-FFF2-40B4-BE49-F238E27FC236}">
                    <a16:creationId xmlns:a16="http://schemas.microsoft.com/office/drawing/2014/main" id="{EF58FCEA-4303-46B4-BB03-B5FF7D7D7CAB}"/>
                  </a:ext>
                </a:extLst>
              </p:cNvPr>
              <p:cNvGrpSpPr/>
              <p:nvPr/>
            </p:nvGrpSpPr>
            <p:grpSpPr>
              <a:xfrm>
                <a:off x="489616" y="2077223"/>
                <a:ext cx="2122696" cy="1076725"/>
                <a:chOff x="489616" y="2111002"/>
                <a:chExt cx="2122696" cy="1076725"/>
              </a:xfrm>
            </p:grpSpPr>
            <p:sp>
              <p:nvSpPr>
                <p:cNvPr id="7" name="テキスト ボックス 6"/>
                <p:cNvSpPr txBox="1"/>
                <p:nvPr/>
              </p:nvSpPr>
              <p:spPr>
                <a:xfrm>
                  <a:off x="537707" y="2756840"/>
                  <a:ext cx="2026517" cy="430887"/>
                </a:xfrm>
                <a:prstGeom prst="rect">
                  <a:avLst/>
                </a:prstGeom>
                <a:noFill/>
              </p:spPr>
              <p:txBody>
                <a:bodyPr wrap="square" rtlCol="0">
                  <a:spAutoFit/>
                </a:bodyPr>
                <a:lstStyle/>
                <a:p>
                  <a:r>
                    <a:rPr kumimoji="1" lang="ja-JP" altLang="en-US" sz="1050" b="1" dirty="0">
                      <a:latin typeface="Meiryo UI" panose="020B0604030504040204" pitchFamily="50" charset="-128"/>
                      <a:ea typeface="Meiryo UI" panose="020B0604030504040204" pitchFamily="50" charset="-128"/>
                    </a:rPr>
                    <a:t>要望研究設備を設備グループに分類、リスト化</a:t>
                  </a:r>
                </a:p>
              </p:txBody>
            </p:sp>
            <p:sp>
              <p:nvSpPr>
                <p:cNvPr id="6" name="テキスト ボックス 5"/>
                <p:cNvSpPr txBox="1"/>
                <p:nvPr/>
              </p:nvSpPr>
              <p:spPr>
                <a:xfrm>
                  <a:off x="489616" y="2111002"/>
                  <a:ext cx="2122696"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pPr algn="ctr"/>
                  <a:r>
                    <a:rPr lang="ja-JP" altLang="en-US" sz="1200" dirty="0">
                      <a:solidFill>
                        <a:schemeClr val="tx1"/>
                      </a:solidFill>
                      <a:latin typeface="Meiryo UI" panose="020B0604030504040204" pitchFamily="50" charset="-128"/>
                      <a:ea typeface="Meiryo UI" panose="020B0604030504040204" pitchFamily="50" charset="-128"/>
                    </a:rPr>
                    <a:t>１次アンケート</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b="1" u="sng" dirty="0">
                      <a:solidFill>
                        <a:schemeClr val="tx1"/>
                      </a:solidFill>
                      <a:latin typeface="Meiryo UI" panose="020B0604030504040204" pitchFamily="50" charset="-128"/>
                      <a:ea typeface="Meiryo UI" panose="020B0604030504040204" pitchFamily="50" charset="-128"/>
                    </a:rPr>
                    <a:t>研究代表者</a:t>
                  </a:r>
                  <a:r>
                    <a:rPr lang="ja-JP" altLang="en-US" sz="1200" dirty="0">
                      <a:solidFill>
                        <a:schemeClr val="tx1"/>
                      </a:solidFill>
                      <a:latin typeface="Meiryo UI" panose="020B0604030504040204" pitchFamily="50" charset="-128"/>
                      <a:ea typeface="Meiryo UI" panose="020B0604030504040204" pitchFamily="50" charset="-128"/>
                    </a:rPr>
                    <a:t>が対象</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en-US" altLang="ja-JP" sz="1100" b="1" dirty="0">
                      <a:solidFill>
                        <a:schemeClr val="tx1"/>
                      </a:solidFill>
                      <a:latin typeface="Meiryo UI" panose="020B0604030504040204" pitchFamily="50" charset="-128"/>
                      <a:ea typeface="Meiryo UI" panose="020B0604030504040204" pitchFamily="50" charset="-128"/>
                    </a:rPr>
                    <a:t>9</a:t>
                  </a:r>
                  <a:r>
                    <a:rPr lang="ja-JP" altLang="en-US" sz="1100" b="1" dirty="0">
                      <a:solidFill>
                        <a:schemeClr val="tx1"/>
                      </a:solidFill>
                      <a:latin typeface="Meiryo UI" panose="020B0604030504040204" pitchFamily="50" charset="-128"/>
                      <a:ea typeface="Meiryo UI" panose="020B0604030504040204" pitchFamily="50" charset="-128"/>
                    </a:rPr>
                    <a:t>月上旬～</a:t>
                  </a:r>
                  <a:r>
                    <a:rPr lang="en-US" altLang="ja-JP" sz="1100" b="1" dirty="0">
                      <a:solidFill>
                        <a:schemeClr val="tx1"/>
                      </a:solidFill>
                      <a:latin typeface="Meiryo UI" panose="020B0604030504040204" pitchFamily="50" charset="-128"/>
                      <a:ea typeface="Meiryo UI" panose="020B0604030504040204" pitchFamily="50" charset="-128"/>
                    </a:rPr>
                    <a:t>10</a:t>
                  </a:r>
                  <a:r>
                    <a:rPr lang="ja-JP" altLang="en-US" sz="1100" b="1" dirty="0">
                      <a:solidFill>
                        <a:schemeClr val="tx1"/>
                      </a:solidFill>
                      <a:latin typeface="Meiryo UI" panose="020B0604030504040204" pitchFamily="50" charset="-128"/>
                      <a:ea typeface="Meiryo UI" panose="020B0604030504040204" pitchFamily="50" charset="-128"/>
                    </a:rPr>
                    <a:t>月上旬：１ヶ月間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grpSp>
          <p:sp>
            <p:nvSpPr>
              <p:cNvPr id="36" name="テキスト ボックス 35">
                <a:extLst>
                  <a:ext uri="{FF2B5EF4-FFF2-40B4-BE49-F238E27FC236}">
                    <a16:creationId xmlns:a16="http://schemas.microsoft.com/office/drawing/2014/main" id="{37710FFD-5DBA-4556-BDE9-FD437149F817}"/>
                  </a:ext>
                </a:extLst>
              </p:cNvPr>
              <p:cNvSpPr txBox="1"/>
              <p:nvPr/>
            </p:nvSpPr>
            <p:spPr>
              <a:xfrm>
                <a:off x="159965" y="2077223"/>
                <a:ext cx="424626" cy="369332"/>
              </a:xfrm>
              <a:prstGeom prst="rect">
                <a:avLst/>
              </a:prstGeom>
              <a:noFill/>
            </p:spPr>
            <p:txBody>
              <a:bodyPr wrap="square" rtlCol="0">
                <a:spAutoFit/>
              </a:bodyPr>
              <a:lstStyle/>
              <a:p>
                <a:r>
                  <a:rPr kumimoji="1" lang="ja-JP" altLang="en-US" dirty="0"/>
                  <a:t>①</a:t>
                </a:r>
              </a:p>
            </p:txBody>
          </p:sp>
        </p:grpSp>
        <p:grpSp>
          <p:nvGrpSpPr>
            <p:cNvPr id="56" name="グループ化 55">
              <a:extLst>
                <a:ext uri="{FF2B5EF4-FFF2-40B4-BE49-F238E27FC236}">
                  <a16:creationId xmlns:a16="http://schemas.microsoft.com/office/drawing/2014/main" id="{04BDC23A-96D9-4B34-B81D-353EA24AAA71}"/>
                </a:ext>
              </a:extLst>
            </p:cNvPr>
            <p:cNvGrpSpPr/>
            <p:nvPr/>
          </p:nvGrpSpPr>
          <p:grpSpPr>
            <a:xfrm>
              <a:off x="6222309" y="3139520"/>
              <a:ext cx="2612045" cy="894593"/>
              <a:chOff x="6032729" y="2077223"/>
              <a:chExt cx="2612045" cy="894593"/>
            </a:xfrm>
          </p:grpSpPr>
          <p:grpSp>
            <p:nvGrpSpPr>
              <p:cNvPr id="57" name="グループ化 56">
                <a:extLst>
                  <a:ext uri="{FF2B5EF4-FFF2-40B4-BE49-F238E27FC236}">
                    <a16:creationId xmlns:a16="http://schemas.microsoft.com/office/drawing/2014/main" id="{D6FE7433-8DB3-442C-8202-3D6296BF26F3}"/>
                  </a:ext>
                </a:extLst>
              </p:cNvPr>
              <p:cNvGrpSpPr/>
              <p:nvPr/>
            </p:nvGrpSpPr>
            <p:grpSpPr>
              <a:xfrm>
                <a:off x="6431274" y="2077223"/>
                <a:ext cx="2213500" cy="894593"/>
                <a:chOff x="6381958" y="2111002"/>
                <a:chExt cx="2213500" cy="894593"/>
              </a:xfrm>
            </p:grpSpPr>
            <p:sp>
              <p:nvSpPr>
                <p:cNvPr id="59" name="テキスト ボックス 58">
                  <a:extLst>
                    <a:ext uri="{FF2B5EF4-FFF2-40B4-BE49-F238E27FC236}">
                      <a16:creationId xmlns:a16="http://schemas.microsoft.com/office/drawing/2014/main" id="{B9AEF397-BE34-4316-8834-9A57FC8C65D1}"/>
                    </a:ext>
                  </a:extLst>
                </p:cNvPr>
                <p:cNvSpPr txBox="1"/>
                <p:nvPr/>
              </p:nvSpPr>
              <p:spPr>
                <a:xfrm>
                  <a:off x="6381958" y="2743985"/>
                  <a:ext cx="1940368" cy="261610"/>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リスト化された設備に投票</a:t>
                  </a:r>
                </a:p>
              </p:txBody>
            </p:sp>
            <p:sp>
              <p:nvSpPr>
                <p:cNvPr id="60" name="テキスト ボックス 59">
                  <a:extLst>
                    <a:ext uri="{FF2B5EF4-FFF2-40B4-BE49-F238E27FC236}">
                      <a16:creationId xmlns:a16="http://schemas.microsoft.com/office/drawing/2014/main" id="{38387F49-9310-4B28-80CA-B298967F1CFB}"/>
                    </a:ext>
                  </a:extLst>
                </p:cNvPr>
                <p:cNvSpPr txBox="1"/>
                <p:nvPr/>
              </p:nvSpPr>
              <p:spPr>
                <a:xfrm>
                  <a:off x="6381958" y="2111002"/>
                  <a:ext cx="2213500"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ja-JP" altLang="en-US" sz="1200" dirty="0">
                      <a:solidFill>
                        <a:schemeClr val="tx1"/>
                      </a:solidFill>
                      <a:latin typeface="Meiryo UI" panose="020B0604030504040204" pitchFamily="50" charset="-128"/>
                      <a:ea typeface="Meiryo UI" panose="020B0604030504040204" pitchFamily="50" charset="-128"/>
                    </a:rPr>
                    <a:t>２次アンケート</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b="1" u="sng" dirty="0">
                      <a:solidFill>
                        <a:schemeClr val="tx1"/>
                      </a:solidFill>
                      <a:latin typeface="Meiryo UI" panose="020B0604030504040204" pitchFamily="50" charset="-128"/>
                      <a:ea typeface="Meiryo UI" panose="020B0604030504040204" pitchFamily="50" charset="-128"/>
                    </a:rPr>
                    <a:t>全学の教員</a:t>
                  </a:r>
                  <a:r>
                    <a:rPr kumimoji="1" lang="ja-JP" altLang="en-US" sz="1200" dirty="0">
                      <a:solidFill>
                        <a:schemeClr val="tx1"/>
                      </a:solidFill>
                      <a:latin typeface="Meiryo UI" panose="020B0604030504040204" pitchFamily="50" charset="-128"/>
                      <a:ea typeface="Meiryo UI" panose="020B0604030504040204" pitchFamily="50" charset="-128"/>
                    </a:rPr>
                    <a:t>が対象</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en-US" altLang="ja-JP" sz="1100" b="1" dirty="0">
                      <a:solidFill>
                        <a:schemeClr val="tx1"/>
                      </a:solidFill>
                      <a:latin typeface="Meiryo UI" panose="020B0604030504040204" pitchFamily="50" charset="-128"/>
                      <a:ea typeface="Meiryo UI" panose="020B0604030504040204" pitchFamily="50" charset="-128"/>
                    </a:rPr>
                    <a:t>11</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12</a:t>
                  </a:r>
                  <a:r>
                    <a:rPr lang="ja-JP" altLang="en-US" sz="1100" b="1" dirty="0">
                      <a:solidFill>
                        <a:schemeClr val="tx1"/>
                      </a:solidFill>
                      <a:latin typeface="Meiryo UI" panose="020B0604030504040204" pitchFamily="50" charset="-128"/>
                      <a:ea typeface="Meiryo UI" panose="020B0604030504040204" pitchFamily="50" charset="-128"/>
                    </a:rPr>
                    <a:t>月下旬：１ヶ月間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grpSp>
          <p:sp>
            <p:nvSpPr>
              <p:cNvPr id="58" name="テキスト ボックス 57">
                <a:extLst>
                  <a:ext uri="{FF2B5EF4-FFF2-40B4-BE49-F238E27FC236}">
                    <a16:creationId xmlns:a16="http://schemas.microsoft.com/office/drawing/2014/main" id="{4D0A649A-03F4-4E5C-8559-B56252F82E39}"/>
                  </a:ext>
                </a:extLst>
              </p:cNvPr>
              <p:cNvSpPr txBox="1"/>
              <p:nvPr/>
            </p:nvSpPr>
            <p:spPr>
              <a:xfrm>
                <a:off x="6032729" y="2077223"/>
                <a:ext cx="415498" cy="369332"/>
              </a:xfrm>
              <a:prstGeom prst="rect">
                <a:avLst/>
              </a:prstGeom>
              <a:noFill/>
            </p:spPr>
            <p:txBody>
              <a:bodyPr wrap="none" rtlCol="0">
                <a:spAutoFit/>
              </a:bodyPr>
              <a:lstStyle/>
              <a:p>
                <a:r>
                  <a:rPr kumimoji="1" lang="ja-JP" altLang="en-US" dirty="0"/>
                  <a:t>③</a:t>
                </a:r>
              </a:p>
            </p:txBody>
          </p:sp>
        </p:grpSp>
        <p:sp>
          <p:nvSpPr>
            <p:cNvPr id="61" name="右矢印 17">
              <a:extLst>
                <a:ext uri="{FF2B5EF4-FFF2-40B4-BE49-F238E27FC236}">
                  <a16:creationId xmlns:a16="http://schemas.microsoft.com/office/drawing/2014/main" id="{B757FBE7-470C-4268-B7EA-12097E027A66}"/>
                </a:ext>
              </a:extLst>
            </p:cNvPr>
            <p:cNvSpPr/>
            <p:nvPr/>
          </p:nvSpPr>
          <p:spPr>
            <a:xfrm>
              <a:off x="5903191" y="3403361"/>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4" name="四角形: 角を丸くする 13">
            <a:extLst>
              <a:ext uri="{FF2B5EF4-FFF2-40B4-BE49-F238E27FC236}">
                <a16:creationId xmlns:a16="http://schemas.microsoft.com/office/drawing/2014/main" id="{D13F4F4B-2E52-41C6-BABE-B011BBEF15B3}"/>
              </a:ext>
            </a:extLst>
          </p:cNvPr>
          <p:cNvSpPr/>
          <p:nvPr/>
        </p:nvSpPr>
        <p:spPr>
          <a:xfrm>
            <a:off x="140295" y="3068959"/>
            <a:ext cx="8893031" cy="3702443"/>
          </a:xfrm>
          <a:prstGeom prst="roundRect">
            <a:avLst>
              <a:gd name="adj" fmla="val 383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54730" y="2934932"/>
            <a:ext cx="2255746" cy="292388"/>
          </a:xfrm>
          <a:prstGeom prst="rect">
            <a:avLst/>
          </a:prstGeom>
          <a:solidFill>
            <a:schemeClr val="bg1"/>
          </a:solidFill>
        </p:spPr>
        <p:txBody>
          <a:bodyPr wrap="none" rtlCol="0">
            <a:spAutoFit/>
          </a:bodyPr>
          <a:lstStyle/>
          <a:p>
            <a:r>
              <a:rPr lang="ja-JP" altLang="en-US" sz="1300" b="1" dirty="0">
                <a:solidFill>
                  <a:srgbClr val="0070C0"/>
                </a:solidFill>
                <a:latin typeface="Meiryo UI" panose="020B0604030504040204" pitchFamily="50" charset="-128"/>
                <a:ea typeface="Meiryo UI" panose="020B0604030504040204" pitchFamily="50" charset="-128"/>
              </a:rPr>
              <a:t>研究者個人アンケート</a:t>
            </a:r>
            <a:r>
              <a:rPr lang="en-US" altLang="ja-JP" sz="1300" dirty="0">
                <a:latin typeface="Meiryo UI" panose="020B0604030504040204" pitchFamily="50" charset="-128"/>
                <a:ea typeface="Meiryo UI" panose="020B0604030504040204" pitchFamily="50" charset="-128"/>
              </a:rPr>
              <a:t>*</a:t>
            </a:r>
            <a:r>
              <a:rPr lang="ja-JP" altLang="en-US" sz="1300" b="1" dirty="0">
                <a:solidFill>
                  <a:srgbClr val="0070C0"/>
                </a:solidFill>
                <a:latin typeface="Meiryo UI" panose="020B0604030504040204" pitchFamily="50" charset="-128"/>
                <a:ea typeface="Meiryo UI" panose="020B0604030504040204" pitchFamily="50" charset="-128"/>
              </a:rPr>
              <a:t>の流れ</a:t>
            </a:r>
            <a:endParaRPr kumimoji="1" lang="ja-JP" altLang="en-US" sz="1300" b="1" dirty="0">
              <a:solidFill>
                <a:srgbClr val="0070C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477267" y="2961539"/>
            <a:ext cx="3491661" cy="261610"/>
          </a:xfrm>
          <a:prstGeom prst="rect">
            <a:avLst/>
          </a:prstGeom>
          <a:solidFill>
            <a:schemeClr val="bg1"/>
          </a:solidFill>
        </p:spPr>
        <p:txBody>
          <a:bodyPr wrap="none" rtlCol="0">
            <a:spAutoFit/>
          </a:bodyPr>
          <a:lstStyle/>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アンケートの実施方法はインターネットアンケートとする。</a:t>
            </a:r>
            <a:r>
              <a:rPr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7E5FA607-E99E-4ECA-B88D-3052B32F4D48}"/>
              </a:ext>
            </a:extLst>
          </p:cNvPr>
          <p:cNvSpPr txBox="1"/>
          <p:nvPr/>
        </p:nvSpPr>
        <p:spPr>
          <a:xfrm>
            <a:off x="145857" y="1341302"/>
            <a:ext cx="5105411" cy="1477328"/>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ja-JP" altLang="en-US" sz="900" b="1" dirty="0">
                <a:solidFill>
                  <a:srgbClr val="FF0000"/>
                </a:solidFill>
                <a:latin typeface="Meiryo UI" panose="020B0604030504040204" pitchFamily="50" charset="-128"/>
                <a:ea typeface="Meiryo UI" panose="020B0604030504040204" pitchFamily="50" charset="-128"/>
              </a:rPr>
              <a:t>●有効期間：アンケート実施の翌年度から次回アンケート実施年度までの</a:t>
            </a:r>
            <a:r>
              <a:rPr lang="en-US" altLang="ja-JP" sz="900" b="1" dirty="0">
                <a:solidFill>
                  <a:srgbClr val="FF0000"/>
                </a:solidFill>
                <a:latin typeface="Meiryo UI" panose="020B0604030504040204" pitchFamily="50" charset="-128"/>
                <a:ea typeface="Meiryo UI" panose="020B0604030504040204" pitchFamily="50" charset="-128"/>
              </a:rPr>
              <a:t>3</a:t>
            </a:r>
            <a:r>
              <a:rPr lang="ja-JP" altLang="en-US" sz="900" b="1" dirty="0">
                <a:solidFill>
                  <a:srgbClr val="FF0000"/>
                </a:solidFill>
                <a:latin typeface="Meiryo UI" panose="020B0604030504040204" pitchFamily="50" charset="-128"/>
                <a:ea typeface="Meiryo UI" panose="020B0604030504040204" pitchFamily="50" charset="-128"/>
              </a:rPr>
              <a:t>年間とする（右図参照）。</a:t>
            </a:r>
            <a:endParaRPr lang="en-US" altLang="ja-JP" sz="900" b="1" dirty="0">
              <a:solidFill>
                <a:srgbClr val="FF0000"/>
              </a:solidFill>
              <a:latin typeface="Meiryo UI" panose="020B0604030504040204" pitchFamily="50" charset="-128"/>
              <a:ea typeface="Meiryo UI" panose="020B0604030504040204" pitchFamily="50" charset="-128"/>
            </a:endParaRPr>
          </a:p>
          <a:p>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●有効期間</a:t>
            </a:r>
            <a:r>
              <a:rPr lang="en-US" altLang="ja-JP" sz="900" b="1" dirty="0">
                <a:solidFill>
                  <a:srgbClr val="FF0000"/>
                </a:solidFill>
                <a:latin typeface="Meiryo UI" panose="020B0604030504040204" pitchFamily="50" charset="-128"/>
                <a:ea typeface="Meiryo UI" panose="020B0604030504040204" pitchFamily="50" charset="-128"/>
              </a:rPr>
              <a:t>(3</a:t>
            </a:r>
            <a:r>
              <a:rPr lang="ja-JP" altLang="en-US" sz="900" b="1" dirty="0">
                <a:solidFill>
                  <a:srgbClr val="FF0000"/>
                </a:solidFill>
                <a:latin typeface="Meiryo UI" panose="020B0604030504040204" pitchFamily="50" charset="-128"/>
                <a:ea typeface="Meiryo UI" panose="020B0604030504040204" pitchFamily="50" charset="-128"/>
              </a:rPr>
              <a:t>年間</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での設備導入目標：アンケート上位の</a:t>
            </a:r>
            <a:r>
              <a:rPr lang="en-US" altLang="ja-JP" sz="900" b="1" dirty="0">
                <a:solidFill>
                  <a:srgbClr val="FF0000"/>
                </a:solidFill>
                <a:latin typeface="Meiryo UI" panose="020B0604030504040204" pitchFamily="50" charset="-128"/>
                <a:ea typeface="Meiryo UI" panose="020B0604030504040204" pitchFamily="50" charset="-128"/>
              </a:rPr>
              <a:t>3</a:t>
            </a:r>
            <a:r>
              <a:rPr lang="ja-JP" altLang="en-US" sz="900" b="1" dirty="0">
                <a:solidFill>
                  <a:srgbClr val="FF0000"/>
                </a:solidFill>
                <a:latin typeface="Meiryo UI" panose="020B0604030504040204" pitchFamily="50" charset="-128"/>
                <a:ea typeface="Meiryo UI" panose="020B0604030504040204" pitchFamily="50" charset="-128"/>
              </a:rPr>
              <a:t>設備とする。</a:t>
            </a:r>
            <a:endParaRPr lang="en-US" altLang="ja-JP" sz="900" b="1" dirty="0">
              <a:solidFill>
                <a:srgbClr val="FF0000"/>
              </a:solidFill>
              <a:latin typeface="Meiryo UI" panose="020B0604030504040204" pitchFamily="50" charset="-128"/>
              <a:ea typeface="Meiryo UI" panose="020B0604030504040204" pitchFamily="50" charset="-128"/>
            </a:endParaRPr>
          </a:p>
          <a:p>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●要望設備の金額：</a:t>
            </a:r>
            <a:r>
              <a:rPr lang="en-US" altLang="ja-JP" sz="900" b="1" dirty="0">
                <a:solidFill>
                  <a:srgbClr val="FF0000"/>
                </a:solidFill>
                <a:latin typeface="Meiryo UI" panose="020B0604030504040204" pitchFamily="50" charset="-128"/>
                <a:ea typeface="Meiryo UI" panose="020B0604030504040204" pitchFamily="50" charset="-128"/>
              </a:rPr>
              <a:t>7500</a:t>
            </a:r>
            <a:r>
              <a:rPr lang="ja-JP" altLang="en-US" sz="900" b="1" dirty="0">
                <a:solidFill>
                  <a:srgbClr val="FF0000"/>
                </a:solidFill>
                <a:latin typeface="Meiryo UI" panose="020B0604030504040204" pitchFamily="50" charset="-128"/>
                <a:ea typeface="Meiryo UI" panose="020B0604030504040204" pitchFamily="50" charset="-128"/>
              </a:rPr>
              <a:t>万円</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を目安としてそれを超える金額の要望設備を要望設備</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高額</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とする。</a:t>
            </a:r>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a:t>
            </a:r>
            <a:r>
              <a:rPr lang="zh-TW" altLang="en-US" sz="900" b="1" dirty="0">
                <a:solidFill>
                  <a:srgbClr val="FF0000"/>
                </a:solidFill>
                <a:latin typeface="Meiryo UI" panose="020B0604030504040204" pitchFamily="50" charset="-128"/>
                <a:ea typeface="Meiryo UI" panose="020B0604030504040204" pitchFamily="50" charset="-128"/>
              </a:rPr>
              <a:t>有効期間</a:t>
            </a:r>
            <a:r>
              <a:rPr lang="en-US" altLang="zh-TW" sz="900" b="1" dirty="0">
                <a:solidFill>
                  <a:srgbClr val="FF0000"/>
                </a:solidFill>
                <a:latin typeface="Meiryo UI" panose="020B0604030504040204" pitchFamily="50" charset="-128"/>
                <a:ea typeface="Meiryo UI" panose="020B0604030504040204" pitchFamily="50" charset="-128"/>
              </a:rPr>
              <a:t>(3</a:t>
            </a:r>
            <a:r>
              <a:rPr lang="zh-TW" altLang="en-US" sz="900" b="1" dirty="0">
                <a:solidFill>
                  <a:srgbClr val="FF0000"/>
                </a:solidFill>
                <a:latin typeface="Meiryo UI" panose="020B0604030504040204" pitchFamily="50" charset="-128"/>
                <a:ea typeface="Meiryo UI" panose="020B0604030504040204" pitchFamily="50" charset="-128"/>
              </a:rPr>
              <a:t>年間</a:t>
            </a:r>
            <a:r>
              <a:rPr lang="en-US" altLang="zh-TW" sz="900" b="1" dirty="0">
                <a:solidFill>
                  <a:srgbClr val="FF0000"/>
                </a:solidFill>
                <a:latin typeface="Meiryo UI" panose="020B0604030504040204" pitchFamily="50" charset="-128"/>
                <a:ea typeface="Meiryo UI" panose="020B0604030504040204" pitchFamily="50" charset="-128"/>
              </a:rPr>
              <a:t>)</a:t>
            </a:r>
            <a:r>
              <a:rPr lang="en-US" altLang="ja-JP" sz="900" b="1" dirty="0">
                <a:solidFill>
                  <a:srgbClr val="FF0000"/>
                </a:solidFill>
                <a:latin typeface="Meiryo UI" panose="020B0604030504040204" pitchFamily="50" charset="-128"/>
                <a:ea typeface="Meiryo UI" panose="020B0604030504040204" pitchFamily="50" charset="-128"/>
              </a:rPr>
              <a:t> </a:t>
            </a:r>
            <a:r>
              <a:rPr lang="ja-JP" altLang="en-US" sz="900" b="1" dirty="0">
                <a:solidFill>
                  <a:srgbClr val="FF0000"/>
                </a:solidFill>
                <a:latin typeface="Meiryo UI" panose="020B0604030504040204" pitchFamily="50" charset="-128"/>
                <a:ea typeface="Meiryo UI" panose="020B0604030504040204" pitchFamily="50" charset="-128"/>
              </a:rPr>
              <a:t>で学内予算において確保できる財源額の概ね</a:t>
            </a:r>
            <a:r>
              <a:rPr lang="en-US" altLang="ja-JP" sz="900" b="1" dirty="0">
                <a:solidFill>
                  <a:srgbClr val="FF0000"/>
                </a:solidFill>
                <a:latin typeface="Meiryo UI" panose="020B0604030504040204" pitchFamily="50" charset="-128"/>
                <a:ea typeface="Meiryo UI" panose="020B0604030504040204" pitchFamily="50" charset="-128"/>
              </a:rPr>
              <a:t>1/2</a:t>
            </a:r>
            <a:r>
              <a:rPr lang="ja-JP" altLang="en-US" sz="900" b="1" dirty="0">
                <a:solidFill>
                  <a:srgbClr val="FF0000"/>
                </a:solidFill>
                <a:latin typeface="Meiryo UI" panose="020B0604030504040204" pitchFamily="50" charset="-128"/>
                <a:ea typeface="Meiryo UI" panose="020B0604030504040204" pitchFamily="50" charset="-128"/>
              </a:rPr>
              <a:t>の金額</a:t>
            </a:r>
            <a:endParaRPr lang="en-US" altLang="ja-JP" sz="900" b="1" dirty="0">
              <a:solidFill>
                <a:srgbClr val="FF0000"/>
              </a:solidFill>
              <a:latin typeface="Meiryo UI" panose="020B0604030504040204" pitchFamily="50" charset="-128"/>
              <a:ea typeface="Meiryo UI" panose="020B0604030504040204" pitchFamily="50" charset="-128"/>
            </a:endParaRPr>
          </a:p>
          <a:p>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a:t>
            </a:r>
            <a:r>
              <a:rPr lang="ja-JP" altLang="en-US" sz="900" b="1" baseline="30000" dirty="0">
                <a:solidFill>
                  <a:srgbClr val="FF0000"/>
                </a:solidFill>
                <a:latin typeface="Meiryo UI" panose="020B0604030504040204" pitchFamily="50" charset="-128"/>
                <a:ea typeface="Meiryo UI" panose="020B0604030504040204" pitchFamily="50" charset="-128"/>
              </a:rPr>
              <a:t> </a:t>
            </a:r>
            <a:r>
              <a:rPr lang="ja-JP" altLang="en-US" sz="900" b="1" dirty="0">
                <a:solidFill>
                  <a:srgbClr val="FF0000"/>
                </a:solidFill>
                <a:latin typeface="Meiryo UI" panose="020B0604030504040204" pitchFamily="50" charset="-128"/>
                <a:ea typeface="Meiryo UI" panose="020B0604030504040204" pitchFamily="50" charset="-128"/>
              </a:rPr>
              <a:t>要望設備</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高額</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の取扱：以下、条件を満たす設備を概算要求設備とする。</a:t>
            </a:r>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①要望設備</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高額</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の得票</a:t>
            </a:r>
            <a:r>
              <a:rPr lang="en-US" altLang="ja-JP" sz="900" b="1" dirty="0">
                <a:solidFill>
                  <a:srgbClr val="FF0000"/>
                </a:solidFill>
                <a:latin typeface="Meiryo UI" panose="020B0604030504040204" pitchFamily="50" charset="-128"/>
                <a:ea typeface="Meiryo UI" panose="020B0604030504040204" pitchFamily="50" charset="-128"/>
              </a:rPr>
              <a:t>1</a:t>
            </a:r>
            <a:r>
              <a:rPr lang="ja-JP" altLang="en-US" sz="900" b="1" dirty="0">
                <a:solidFill>
                  <a:srgbClr val="FF0000"/>
                </a:solidFill>
                <a:latin typeface="Meiryo UI" panose="020B0604030504040204" pitchFamily="50" charset="-128"/>
                <a:ea typeface="Meiryo UI" panose="020B0604030504040204" pitchFamily="50" charset="-128"/>
              </a:rPr>
              <a:t>位</a:t>
            </a:r>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②要望設備</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高額</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を除く個人アンケートの上位</a:t>
            </a:r>
            <a:r>
              <a:rPr lang="en-US" altLang="ja-JP" sz="900" b="1" dirty="0">
                <a:solidFill>
                  <a:srgbClr val="FF0000"/>
                </a:solidFill>
                <a:latin typeface="Meiryo UI" panose="020B0604030504040204" pitchFamily="50" charset="-128"/>
                <a:ea typeface="Meiryo UI" panose="020B0604030504040204" pitchFamily="50" charset="-128"/>
              </a:rPr>
              <a:t>5</a:t>
            </a:r>
            <a:r>
              <a:rPr lang="ja-JP" altLang="en-US" sz="900" b="1" dirty="0">
                <a:solidFill>
                  <a:srgbClr val="FF0000"/>
                </a:solidFill>
                <a:latin typeface="Meiryo UI" panose="020B0604030504040204" pitchFamily="50" charset="-128"/>
                <a:ea typeface="Meiryo UI" panose="020B0604030504040204" pitchFamily="50" charset="-128"/>
              </a:rPr>
              <a:t>番目と同等以上の得票を得ている</a:t>
            </a:r>
            <a:endParaRPr lang="en-US" altLang="ja-JP" sz="900" b="1" dirty="0">
              <a:solidFill>
                <a:srgbClr val="FF0000"/>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4728A556-5D54-4224-9A4C-9AF1BC76912B}"/>
              </a:ext>
            </a:extLst>
          </p:cNvPr>
          <p:cNvSpPr/>
          <p:nvPr/>
        </p:nvSpPr>
        <p:spPr>
          <a:xfrm>
            <a:off x="100370" y="1217343"/>
            <a:ext cx="8926706" cy="16603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44E5F8B-CD06-4CD1-BA0D-E74299FF4AC4}"/>
              </a:ext>
            </a:extLst>
          </p:cNvPr>
          <p:cNvPicPr>
            <a:picLocks noChangeAspect="1"/>
          </p:cNvPicPr>
          <p:nvPr/>
        </p:nvPicPr>
        <p:blipFill>
          <a:blip r:embed="rId2"/>
          <a:stretch>
            <a:fillRect/>
          </a:stretch>
        </p:blipFill>
        <p:spPr>
          <a:xfrm>
            <a:off x="5236674" y="1346023"/>
            <a:ext cx="3695414" cy="1363062"/>
          </a:xfrm>
          <a:prstGeom prst="rect">
            <a:avLst/>
          </a:prstGeom>
        </p:spPr>
      </p:pic>
      <p:sp>
        <p:nvSpPr>
          <p:cNvPr id="50" name="テキスト ボックス 49">
            <a:extLst>
              <a:ext uri="{FF2B5EF4-FFF2-40B4-BE49-F238E27FC236}">
                <a16:creationId xmlns:a16="http://schemas.microsoft.com/office/drawing/2014/main" id="{CDB3BD9A-BB8A-49BE-A225-0D764A66E9D3}"/>
              </a:ext>
            </a:extLst>
          </p:cNvPr>
          <p:cNvSpPr txBox="1"/>
          <p:nvPr/>
        </p:nvSpPr>
        <p:spPr>
          <a:xfrm>
            <a:off x="6969746" y="5340852"/>
            <a:ext cx="2047738" cy="1077218"/>
          </a:xfrm>
          <a:prstGeom prst="rect">
            <a:avLst/>
          </a:prstGeom>
          <a:solidFill>
            <a:schemeClr val="bg1">
              <a:lumMod val="95000"/>
            </a:schemeClr>
          </a:solid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評価項目</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各設備の要求者数　</a:t>
            </a:r>
            <a:r>
              <a:rPr kumimoji="1" lang="en-US" altLang="ja-JP" sz="800"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必要性</a:t>
            </a:r>
            <a:r>
              <a:rPr kumimoji="1" lang="en-US" altLang="ja-JP" sz="800" dirty="0">
                <a:latin typeface="Meiryo UI" panose="020B0604030504040204" pitchFamily="50" charset="-128"/>
                <a:ea typeface="Meiryo UI" panose="020B0604030504040204" pitchFamily="50" charset="-128"/>
              </a:rPr>
              <a:t>)</a:t>
            </a:r>
          </a:p>
          <a:p>
            <a:r>
              <a:rPr kumimoji="1" lang="en-US" altLang="ja-JP" sz="800" dirty="0">
                <a:latin typeface="Meiryo UI" panose="020B0604030504040204" pitchFamily="50" charset="-128"/>
                <a:ea typeface="Meiryo UI" panose="020B0604030504040204" pitchFamily="50" charset="-128"/>
              </a:rPr>
              <a:t>2</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コストパフォーマンス</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購入価格</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要</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求者数</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と購入価格　</a:t>
            </a:r>
            <a:r>
              <a:rPr kumimoji="1" lang="en-US" altLang="ja-JP" sz="800"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経済性</a:t>
            </a:r>
            <a:r>
              <a:rPr kumimoji="1" lang="en-US" altLang="ja-JP" sz="800" dirty="0">
                <a:latin typeface="Meiryo UI" panose="020B0604030504040204" pitchFamily="50" charset="-128"/>
                <a:ea typeface="Meiryo UI" panose="020B0604030504040204" pitchFamily="50" charset="-128"/>
              </a:rPr>
              <a:t>)</a:t>
            </a:r>
          </a:p>
          <a:p>
            <a:r>
              <a:rPr kumimoji="1"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共用区分</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全学共用設備、部局内共用</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設備、非共用</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専有</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設備、機能強化設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備</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共用性</a:t>
            </a:r>
            <a:r>
              <a:rPr kumimoji="1" lang="en-US" altLang="ja-JP" sz="800" dirty="0">
                <a:latin typeface="Meiryo UI" panose="020B0604030504040204" pitchFamily="50" charset="-128"/>
                <a:ea typeface="Meiryo UI" panose="020B0604030504040204" pitchFamily="50" charset="-128"/>
              </a:rPr>
              <a:t>)</a:t>
            </a:r>
          </a:p>
          <a:p>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中期目標・中期計画との整合性</a:t>
            </a:r>
          </a:p>
        </p:txBody>
      </p:sp>
    </p:spTree>
    <p:extLst>
      <p:ext uri="{BB962C8B-B14F-4D97-AF65-F5344CB8AC3E}">
        <p14:creationId xmlns:p14="http://schemas.microsoft.com/office/powerpoint/2010/main" val="137575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05771" y="131247"/>
            <a:ext cx="5559535" cy="338554"/>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rPr>
              <a:t>研究設備マスタープラン策定</a:t>
            </a:r>
            <a:r>
              <a:rPr lang="ja-JP" altLang="en-US" sz="1600" dirty="0" smtClean="0">
                <a:latin typeface="Meiryo UI" panose="020B0604030504040204" pitchFamily="50" charset="-128"/>
                <a:ea typeface="Meiryo UI" panose="020B0604030504040204" pitchFamily="50" charset="-128"/>
              </a:rPr>
              <a:t>方法について</a:t>
            </a:r>
            <a:r>
              <a:rPr lang="ja-JP" altLang="en-US" sz="1600" dirty="0">
                <a:latin typeface="Meiryo UI" panose="020B0604030504040204" pitchFamily="50" charset="-128"/>
                <a:ea typeface="Meiryo UI" panose="020B0604030504040204" pitchFamily="50" charset="-128"/>
              </a:rPr>
              <a:t>：施設・部局アンケート</a:t>
            </a:r>
            <a:endParaRPr kumimoji="1" lang="ja-JP" altLang="en-US" sz="1600" dirty="0">
              <a:latin typeface="Meiryo UI" panose="020B0604030504040204" pitchFamily="50" charset="-128"/>
              <a:ea typeface="Meiryo UI" panose="020B0604030504040204" pitchFamily="50" charset="-128"/>
            </a:endParaRPr>
          </a:p>
        </p:txBody>
      </p:sp>
      <p:grpSp>
        <p:nvGrpSpPr>
          <p:cNvPr id="16" name="グループ化 15">
            <a:extLst>
              <a:ext uri="{FF2B5EF4-FFF2-40B4-BE49-F238E27FC236}">
                <a16:creationId xmlns:a16="http://schemas.microsoft.com/office/drawing/2014/main" id="{7BF3E49A-6186-4317-9318-5182BE5828DC}"/>
              </a:ext>
            </a:extLst>
          </p:cNvPr>
          <p:cNvGrpSpPr/>
          <p:nvPr/>
        </p:nvGrpSpPr>
        <p:grpSpPr>
          <a:xfrm>
            <a:off x="149543" y="449547"/>
            <a:ext cx="8918141" cy="859099"/>
            <a:chOff x="113017" y="579673"/>
            <a:chExt cx="8918141" cy="859099"/>
          </a:xfrm>
        </p:grpSpPr>
        <p:sp>
          <p:nvSpPr>
            <p:cNvPr id="34" name="角丸四角形 10">
              <a:extLst>
                <a:ext uri="{FF2B5EF4-FFF2-40B4-BE49-F238E27FC236}">
                  <a16:creationId xmlns:a16="http://schemas.microsoft.com/office/drawing/2014/main" id="{CCB9A7DC-0781-48C6-8B20-7FBED24A2E3C}"/>
                </a:ext>
              </a:extLst>
            </p:cNvPr>
            <p:cNvSpPr/>
            <p:nvPr/>
          </p:nvSpPr>
          <p:spPr>
            <a:xfrm>
              <a:off x="113017" y="579673"/>
              <a:ext cx="8918141" cy="859099"/>
            </a:xfrm>
            <a:prstGeom prst="roundRect">
              <a:avLst/>
            </a:prstGeom>
            <a:gradFill>
              <a:gsLst>
                <a:gs pos="0">
                  <a:schemeClr val="accent1">
                    <a:lumMod val="5000"/>
                    <a:lumOff val="95000"/>
                  </a:schemeClr>
                </a:gs>
                <a:gs pos="75000">
                  <a:schemeClr val="accent6">
                    <a:lumMod val="40000"/>
                    <a:lumOff val="60000"/>
                  </a:schemeClr>
                </a:gs>
                <a:gs pos="88000">
                  <a:schemeClr val="accent6">
                    <a:lumMod val="40000"/>
                    <a:lumOff val="60000"/>
                  </a:schemeClr>
                </a:gs>
                <a:gs pos="100000">
                  <a:schemeClr val="accent6">
                    <a:lumMod val="40000"/>
                    <a:lumOff val="60000"/>
                  </a:schemeClr>
                </a:gs>
              </a:gsLst>
              <a:lin ang="5400000" scaled="1"/>
            </a:gra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46577" y="607775"/>
              <a:ext cx="8698224" cy="830997"/>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施設・部局アンケート対象設備</a:t>
              </a:r>
              <a:r>
                <a:rPr kumimoji="1" lang="en-US" altLang="ja-JP" sz="1200"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研究者個人アンケートでは対象とはなりにくい研究設備</a:t>
              </a:r>
              <a:r>
                <a:rPr lang="ja-JP" altLang="en-US" sz="1200" dirty="0">
                  <a:latin typeface="Meiryo UI" panose="020B0604030504040204" pitchFamily="50" charset="-128"/>
                  <a:ea typeface="Meiryo UI" panose="020B0604030504040204" pitchFamily="50" charset="-128"/>
                </a:rPr>
                <a:t>で、施設・部局の研究戦略上必要な設備、共用施設の運営に必要な設備、法令に基づき整備すべき設備を対象とする。教育を主たる目的とする設備と医療機械設備は対象としない。</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施設・部局アンケートは</a:t>
              </a:r>
              <a:r>
                <a:rPr kumimoji="1" lang="ja-JP" altLang="en-US" sz="1200" b="1" dirty="0">
                  <a:latin typeface="Meiryo UI" panose="020B0604030504040204" pitchFamily="50" charset="-128"/>
                  <a:ea typeface="Meiryo UI" panose="020B0604030504040204" pitchFamily="50" charset="-128"/>
                </a:rPr>
                <a:t>毎年実施し、マスタープラン更新</a:t>
              </a:r>
              <a:r>
                <a:rPr kumimoji="1" lang="ja-JP" altLang="en-US" sz="1200" dirty="0">
                  <a:latin typeface="Meiryo UI" panose="020B0604030504040204" pitchFamily="50" charset="-128"/>
                  <a:ea typeface="Meiryo UI" panose="020B0604030504040204" pitchFamily="50" charset="-128"/>
                </a:rPr>
                <a:t>を行う。</a:t>
              </a:r>
            </a:p>
          </p:txBody>
        </p:sp>
      </p:grpSp>
      <p:sp>
        <p:nvSpPr>
          <p:cNvPr id="36" name="テキスト ボックス 35">
            <a:extLst>
              <a:ext uri="{FF2B5EF4-FFF2-40B4-BE49-F238E27FC236}">
                <a16:creationId xmlns:a16="http://schemas.microsoft.com/office/drawing/2014/main" id="{2FE25BC4-C2B9-4554-BE63-6EE3BCB306BD}"/>
              </a:ext>
            </a:extLst>
          </p:cNvPr>
          <p:cNvSpPr txBox="1"/>
          <p:nvPr/>
        </p:nvSpPr>
        <p:spPr>
          <a:xfrm>
            <a:off x="267488" y="1769038"/>
            <a:ext cx="5820985" cy="1061829"/>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ja-JP" altLang="en-US" sz="900" b="1" dirty="0">
                <a:solidFill>
                  <a:srgbClr val="FF0000"/>
                </a:solidFill>
                <a:latin typeface="Meiryo UI" panose="020B0604030504040204" pitchFamily="50" charset="-128"/>
                <a:ea typeface="Meiryo UI" panose="020B0604030504040204" pitchFamily="50" charset="-128"/>
              </a:rPr>
              <a:t>●アンケート有効期間：アンケート実施の翌年度の</a:t>
            </a:r>
            <a:r>
              <a:rPr lang="en-US" altLang="ja-JP" sz="900" b="1" dirty="0">
                <a:solidFill>
                  <a:srgbClr val="FF0000"/>
                </a:solidFill>
                <a:latin typeface="Meiryo UI" panose="020B0604030504040204" pitchFamily="50" charset="-128"/>
                <a:ea typeface="Meiryo UI" panose="020B0604030504040204" pitchFamily="50" charset="-128"/>
              </a:rPr>
              <a:t>1</a:t>
            </a:r>
            <a:r>
              <a:rPr lang="ja-JP" altLang="en-US" sz="900" b="1" dirty="0">
                <a:solidFill>
                  <a:srgbClr val="FF0000"/>
                </a:solidFill>
                <a:latin typeface="Meiryo UI" panose="020B0604030504040204" pitchFamily="50" charset="-128"/>
                <a:ea typeface="Meiryo UI" panose="020B0604030504040204" pitchFamily="50" charset="-128"/>
              </a:rPr>
              <a:t>年間とする（右図参照）。</a:t>
            </a:r>
            <a:endParaRPr lang="en-US" altLang="ja-JP" sz="900" b="1" dirty="0">
              <a:solidFill>
                <a:srgbClr val="FF0000"/>
              </a:solidFill>
              <a:latin typeface="Meiryo UI" panose="020B0604030504040204" pitchFamily="50" charset="-128"/>
              <a:ea typeface="Meiryo UI" panose="020B0604030504040204" pitchFamily="50" charset="-128"/>
            </a:endParaRPr>
          </a:p>
          <a:p>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 アンケートの取扱：共用設備基盤センターにて施設・部局アンケートの集計・評価に基づく設備ランキング案を作成する。　　　　</a:t>
            </a:r>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　　　　　　　　　　　　　　概算要求</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基盤設備</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の設備の基礎資料として用いられる。　　　　　</a:t>
            </a:r>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　　　　　　　　　　　　　　</a:t>
            </a:r>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●アンケート実施頻度：概算要求</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基盤設備</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の設備選定に際して、政府の方針等の状況を考慮する必要があること、</a:t>
            </a:r>
            <a:endParaRPr lang="en-US" altLang="ja-JP" sz="900" b="1" dirty="0">
              <a:solidFill>
                <a:srgbClr val="FF0000"/>
              </a:solidFill>
              <a:latin typeface="Meiryo UI" panose="020B0604030504040204" pitchFamily="50" charset="-128"/>
              <a:ea typeface="Meiryo UI" panose="020B0604030504040204" pitchFamily="50" charset="-128"/>
            </a:endParaRPr>
          </a:p>
          <a:p>
            <a:r>
              <a:rPr lang="ja-JP" altLang="en-US" sz="900" b="1" dirty="0">
                <a:solidFill>
                  <a:srgbClr val="FF0000"/>
                </a:solidFill>
                <a:latin typeface="Meiryo UI" panose="020B0604030504040204" pitchFamily="50" charset="-128"/>
                <a:ea typeface="Meiryo UI" panose="020B0604030504040204" pitchFamily="50" charset="-128"/>
              </a:rPr>
              <a:t>　　　　　　　　　　　　　　　法令改正等に基づき整備すべき設備があることから、毎年実施とする。</a:t>
            </a:r>
            <a:endParaRPr lang="en-US" altLang="ja-JP" sz="900" b="1" dirty="0">
              <a:solidFill>
                <a:srgbClr val="FF0000"/>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6948BB9A-897C-40C1-9B61-D9A42A65BA42}"/>
              </a:ext>
            </a:extLst>
          </p:cNvPr>
          <p:cNvSpPr/>
          <p:nvPr/>
        </p:nvSpPr>
        <p:spPr>
          <a:xfrm>
            <a:off x="141582" y="1469140"/>
            <a:ext cx="8926706" cy="17600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789B1FE0-8425-4E87-A6B4-F500B8D240A9}"/>
              </a:ext>
            </a:extLst>
          </p:cNvPr>
          <p:cNvPicPr>
            <a:picLocks noChangeAspect="1"/>
          </p:cNvPicPr>
          <p:nvPr/>
        </p:nvPicPr>
        <p:blipFill>
          <a:blip r:embed="rId2"/>
          <a:stretch>
            <a:fillRect/>
          </a:stretch>
        </p:blipFill>
        <p:spPr>
          <a:xfrm>
            <a:off x="6430497" y="1696228"/>
            <a:ext cx="2371550" cy="1365622"/>
          </a:xfrm>
          <a:prstGeom prst="rect">
            <a:avLst/>
          </a:prstGeom>
        </p:spPr>
      </p:pic>
      <p:grpSp>
        <p:nvGrpSpPr>
          <p:cNvPr id="14" name="グループ化 13">
            <a:extLst>
              <a:ext uri="{FF2B5EF4-FFF2-40B4-BE49-F238E27FC236}">
                <a16:creationId xmlns:a16="http://schemas.microsoft.com/office/drawing/2014/main" id="{C26BBB8B-833E-4132-BB8D-5BB271DBA88D}"/>
              </a:ext>
            </a:extLst>
          </p:cNvPr>
          <p:cNvGrpSpPr/>
          <p:nvPr/>
        </p:nvGrpSpPr>
        <p:grpSpPr>
          <a:xfrm>
            <a:off x="214766" y="5128020"/>
            <a:ext cx="8766561" cy="393464"/>
            <a:chOff x="214766" y="3313662"/>
            <a:chExt cx="8766561" cy="1200329"/>
          </a:xfrm>
        </p:grpSpPr>
        <p:sp>
          <p:nvSpPr>
            <p:cNvPr id="43" name="正方形/長方形 42">
              <a:extLst>
                <a:ext uri="{FF2B5EF4-FFF2-40B4-BE49-F238E27FC236}">
                  <a16:creationId xmlns:a16="http://schemas.microsoft.com/office/drawing/2014/main" id="{8DFACDC7-5942-4D15-9C65-F650898681FC}"/>
                </a:ext>
              </a:extLst>
            </p:cNvPr>
            <p:cNvSpPr/>
            <p:nvPr/>
          </p:nvSpPr>
          <p:spPr>
            <a:xfrm>
              <a:off x="214766" y="3313662"/>
              <a:ext cx="8766561" cy="120032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BD65A2FD-30F7-4CEB-A11D-3794DC9941D5}"/>
                </a:ext>
              </a:extLst>
            </p:cNvPr>
            <p:cNvSpPr txBox="1"/>
            <p:nvPr/>
          </p:nvSpPr>
          <p:spPr>
            <a:xfrm>
              <a:off x="649744" y="3519805"/>
              <a:ext cx="2679721" cy="798086"/>
            </a:xfrm>
            <a:prstGeom prst="rect">
              <a:avLst/>
            </a:prstGeom>
            <a:solidFill>
              <a:schemeClr val="bg2"/>
            </a:solidFill>
          </p:spPr>
          <p:txBody>
            <a:bodyPr wrap="square" rtlCol="0">
              <a:spAutoFit/>
            </a:bodyPr>
            <a:lstStyle/>
            <a:p>
              <a:pPr marL="171450" indent="-171450">
                <a:buFont typeface="Arial" panose="020B0604020202020204" pitchFamily="34" charset="0"/>
                <a:buChar char="•"/>
              </a:pPr>
              <a:r>
                <a:rPr lang="ja-JP" altLang="en-US" sz="1100" b="1" dirty="0">
                  <a:latin typeface="Meiryo UI" panose="020B0604030504040204" pitchFamily="50" charset="-128"/>
                  <a:ea typeface="Meiryo UI" panose="020B0604030504040204" pitchFamily="50" charset="-128"/>
                </a:rPr>
                <a:t>更新と新規導入設備区分無し</a:t>
              </a:r>
              <a:endParaRPr lang="en-US" altLang="ja-JP" sz="1100" b="1"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D99DDD26-A97C-46DE-9C66-99340124EFFE}"/>
                </a:ext>
              </a:extLst>
            </p:cNvPr>
            <p:cNvSpPr txBox="1"/>
            <p:nvPr/>
          </p:nvSpPr>
          <p:spPr>
            <a:xfrm>
              <a:off x="3535855" y="3323995"/>
              <a:ext cx="2552618" cy="276999"/>
            </a:xfrm>
            <a:prstGeom prst="rect">
              <a:avLst/>
            </a:prstGeom>
            <a:solidFill>
              <a:schemeClr val="bg2"/>
            </a:solidFill>
          </p:spPr>
          <p:txBody>
            <a:bodyPr wrap="square" rtlCol="0">
              <a:spAutoFit/>
            </a:bodyPr>
            <a:lstStyle/>
            <a:p>
              <a:pPr marL="171450" indent="-171450">
                <a:buFont typeface="Arial" panose="020B0604020202020204" pitchFamily="34" charset="0"/>
                <a:buChar char="•"/>
              </a:pPr>
              <a:endParaRPr kumimoji="1" lang="ja-JP" altLang="en-US" sz="1200" b="1" dirty="0">
                <a:latin typeface="Meiryo UI" panose="020B0604030504040204" pitchFamily="50" charset="-128"/>
                <a:ea typeface="Meiryo UI" panose="020B0604030504040204" pitchFamily="50" charset="-128"/>
              </a:endParaRPr>
            </a:p>
          </p:txBody>
        </p:sp>
      </p:grpSp>
      <p:sp>
        <p:nvSpPr>
          <p:cNvPr id="33" name="テキスト ボックス 32"/>
          <p:cNvSpPr txBox="1"/>
          <p:nvPr/>
        </p:nvSpPr>
        <p:spPr>
          <a:xfrm>
            <a:off x="1513589" y="6022267"/>
            <a:ext cx="2331632"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要望研究設備の最終的順位付け</a:t>
            </a:r>
          </a:p>
        </p:txBody>
      </p:sp>
      <p:sp>
        <p:nvSpPr>
          <p:cNvPr id="32" name="四角形: 角を丸くする 31">
            <a:extLst>
              <a:ext uri="{FF2B5EF4-FFF2-40B4-BE49-F238E27FC236}">
                <a16:creationId xmlns:a16="http://schemas.microsoft.com/office/drawing/2014/main" id="{94F20CF4-7C40-49CB-9C83-3E35EC8EA989}"/>
              </a:ext>
            </a:extLst>
          </p:cNvPr>
          <p:cNvSpPr/>
          <p:nvPr/>
        </p:nvSpPr>
        <p:spPr>
          <a:xfrm>
            <a:off x="138127" y="3516181"/>
            <a:ext cx="8893031" cy="2899669"/>
          </a:xfrm>
          <a:prstGeom prst="roundRect">
            <a:avLst>
              <a:gd name="adj" fmla="val 383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77889" y="3338870"/>
            <a:ext cx="2071401" cy="292388"/>
          </a:xfrm>
          <a:prstGeom prst="rect">
            <a:avLst/>
          </a:prstGeom>
          <a:solidFill>
            <a:schemeClr val="bg1"/>
          </a:solidFill>
        </p:spPr>
        <p:txBody>
          <a:bodyPr wrap="none" rtlCol="0">
            <a:spAutoFit/>
          </a:bodyPr>
          <a:lstStyle/>
          <a:p>
            <a:r>
              <a:rPr lang="ja-JP" altLang="en-US" sz="1300" b="1" dirty="0">
                <a:solidFill>
                  <a:srgbClr val="0070C0"/>
                </a:solidFill>
                <a:latin typeface="Meiryo UI" panose="020B0604030504040204" pitchFamily="50" charset="-128"/>
                <a:ea typeface="Meiryo UI" panose="020B0604030504040204" pitchFamily="50" charset="-128"/>
              </a:rPr>
              <a:t>施設・部局アンケートの流れ</a:t>
            </a:r>
            <a:endParaRPr kumimoji="1" lang="ja-JP" altLang="en-US" sz="1300" b="1" dirty="0">
              <a:solidFill>
                <a:srgbClr val="0070C0"/>
              </a:solidFill>
              <a:latin typeface="Meiryo UI" panose="020B0604030504040204" pitchFamily="50" charset="-128"/>
              <a:ea typeface="Meiryo UI" panose="020B0604030504040204" pitchFamily="50" charset="-128"/>
            </a:endParaRPr>
          </a:p>
        </p:txBody>
      </p:sp>
      <p:sp>
        <p:nvSpPr>
          <p:cNvPr id="39" name="右矢印 17">
            <a:extLst>
              <a:ext uri="{FF2B5EF4-FFF2-40B4-BE49-F238E27FC236}">
                <a16:creationId xmlns:a16="http://schemas.microsoft.com/office/drawing/2014/main" id="{82B6913D-6D03-49B1-86EF-DB937980DC48}"/>
              </a:ext>
            </a:extLst>
          </p:cNvPr>
          <p:cNvSpPr/>
          <p:nvPr/>
        </p:nvSpPr>
        <p:spPr>
          <a:xfrm>
            <a:off x="685166" y="5813432"/>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E8FE3A48-C7C7-4880-90CB-11218C921477}"/>
              </a:ext>
            </a:extLst>
          </p:cNvPr>
          <p:cNvGrpSpPr/>
          <p:nvPr/>
        </p:nvGrpSpPr>
        <p:grpSpPr>
          <a:xfrm>
            <a:off x="1167950" y="5697476"/>
            <a:ext cx="2379497" cy="369332"/>
            <a:chOff x="493481" y="4710014"/>
            <a:chExt cx="2379497" cy="369332"/>
          </a:xfrm>
        </p:grpSpPr>
        <p:sp>
          <p:nvSpPr>
            <p:cNvPr id="20" name="テキスト ボックス 19"/>
            <p:cNvSpPr txBox="1"/>
            <p:nvPr/>
          </p:nvSpPr>
          <p:spPr>
            <a:xfrm>
              <a:off x="908979" y="4710014"/>
              <a:ext cx="1963999" cy="276999"/>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ja-JP" altLang="en-US" sz="1200" dirty="0">
                  <a:latin typeface="Meiryo UI" panose="020B0604030504040204" pitchFamily="50" charset="-128"/>
                  <a:ea typeface="Meiryo UI" panose="020B0604030504040204" pitchFamily="50" charset="-128"/>
                </a:rPr>
                <a:t>要望設備順位を学長が決定</a:t>
              </a:r>
              <a:endParaRPr lang="en-US" altLang="ja-JP" sz="1200"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8A952C81-B23C-423C-87AE-F0F9E6CC2737}"/>
                </a:ext>
              </a:extLst>
            </p:cNvPr>
            <p:cNvSpPr txBox="1"/>
            <p:nvPr/>
          </p:nvSpPr>
          <p:spPr>
            <a:xfrm>
              <a:off x="493481" y="4710014"/>
              <a:ext cx="415498" cy="369332"/>
            </a:xfrm>
            <a:prstGeom prst="rect">
              <a:avLst/>
            </a:prstGeom>
            <a:noFill/>
          </p:spPr>
          <p:txBody>
            <a:bodyPr wrap="none" rtlCol="0">
              <a:spAutoFit/>
            </a:bodyPr>
            <a:lstStyle/>
            <a:p>
              <a:r>
                <a:rPr kumimoji="1" lang="ja-JP" altLang="en-US" dirty="0"/>
                <a:t>④</a:t>
              </a:r>
            </a:p>
          </p:txBody>
        </p:sp>
      </p:grpSp>
      <p:grpSp>
        <p:nvGrpSpPr>
          <p:cNvPr id="18" name="グループ化 17">
            <a:extLst>
              <a:ext uri="{FF2B5EF4-FFF2-40B4-BE49-F238E27FC236}">
                <a16:creationId xmlns:a16="http://schemas.microsoft.com/office/drawing/2014/main" id="{A2771A60-CF01-485C-B30B-FB0EBB543254}"/>
              </a:ext>
            </a:extLst>
          </p:cNvPr>
          <p:cNvGrpSpPr/>
          <p:nvPr/>
        </p:nvGrpSpPr>
        <p:grpSpPr>
          <a:xfrm>
            <a:off x="339881" y="3653632"/>
            <a:ext cx="8431485" cy="1403044"/>
            <a:chOff x="339881" y="3579438"/>
            <a:chExt cx="8431485" cy="1403044"/>
          </a:xfrm>
        </p:grpSpPr>
        <p:sp>
          <p:nvSpPr>
            <p:cNvPr id="38" name="右矢印 17">
              <a:extLst>
                <a:ext uri="{FF2B5EF4-FFF2-40B4-BE49-F238E27FC236}">
                  <a16:creationId xmlns:a16="http://schemas.microsoft.com/office/drawing/2014/main" id="{F0ADA2B4-C616-4B75-B66B-2703957C2421}"/>
                </a:ext>
              </a:extLst>
            </p:cNvPr>
            <p:cNvSpPr/>
            <p:nvPr/>
          </p:nvSpPr>
          <p:spPr>
            <a:xfrm>
              <a:off x="3132013" y="3812354"/>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0" name="右矢印 17">
              <a:extLst>
                <a:ext uri="{FF2B5EF4-FFF2-40B4-BE49-F238E27FC236}">
                  <a16:creationId xmlns:a16="http://schemas.microsoft.com/office/drawing/2014/main" id="{60533BAC-44C9-4491-92A0-51F293DDCBC2}"/>
                </a:ext>
              </a:extLst>
            </p:cNvPr>
            <p:cNvSpPr/>
            <p:nvPr/>
          </p:nvSpPr>
          <p:spPr>
            <a:xfrm>
              <a:off x="6217572" y="3798974"/>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82799D42-4C0B-4DB7-969D-6BF177AC17B6}"/>
                </a:ext>
              </a:extLst>
            </p:cNvPr>
            <p:cNvGrpSpPr/>
            <p:nvPr/>
          </p:nvGrpSpPr>
          <p:grpSpPr>
            <a:xfrm>
              <a:off x="339881" y="3579438"/>
              <a:ext cx="2650700" cy="630942"/>
              <a:chOff x="360128" y="2284551"/>
              <a:chExt cx="2650700" cy="630942"/>
            </a:xfrm>
          </p:grpSpPr>
          <p:sp>
            <p:nvSpPr>
              <p:cNvPr id="6" name="テキスト ボックス 5"/>
              <p:cNvSpPr txBox="1"/>
              <p:nvPr/>
            </p:nvSpPr>
            <p:spPr>
              <a:xfrm>
                <a:off x="791951" y="2284551"/>
                <a:ext cx="2218877"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ja-JP" altLang="en-US" sz="1200" dirty="0">
                    <a:solidFill>
                      <a:schemeClr val="tx1"/>
                    </a:solidFill>
                    <a:latin typeface="Meiryo UI" panose="020B0604030504040204" pitchFamily="50" charset="-128"/>
                    <a:ea typeface="Meiryo UI" panose="020B0604030504040204" pitchFamily="50" charset="-128"/>
                  </a:rPr>
                  <a:t>文書によるアンケート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b="1" u="sng" dirty="0">
                    <a:solidFill>
                      <a:schemeClr val="tx1"/>
                    </a:solidFill>
                    <a:latin typeface="Meiryo UI" panose="020B0604030504040204" pitchFamily="50" charset="-128"/>
                    <a:ea typeface="Meiryo UI" panose="020B0604030504040204" pitchFamily="50" charset="-128"/>
                  </a:rPr>
                  <a:t>施設・部局</a:t>
                </a:r>
                <a:r>
                  <a:rPr lang="ja-JP" altLang="en-US" sz="1200" dirty="0">
                    <a:solidFill>
                      <a:schemeClr val="tx1"/>
                    </a:solidFill>
                    <a:latin typeface="Meiryo UI" panose="020B0604030504040204" pitchFamily="50" charset="-128"/>
                    <a:ea typeface="Meiryo UI" panose="020B0604030504040204" pitchFamily="50" charset="-128"/>
                  </a:rPr>
                  <a:t>が対象</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100" b="1" dirty="0">
                    <a:solidFill>
                      <a:schemeClr val="tx1"/>
                    </a:solidFill>
                    <a:latin typeface="Meiryo UI" panose="020B0604030504040204" pitchFamily="50" charset="-128"/>
                    <a:ea typeface="Meiryo UI" panose="020B0604030504040204" pitchFamily="50" charset="-128"/>
                  </a:rPr>
                  <a:t>11</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12</a:t>
                </a:r>
                <a:r>
                  <a:rPr lang="ja-JP" altLang="en-US" sz="1100" b="1" dirty="0">
                    <a:solidFill>
                      <a:schemeClr val="tx1"/>
                    </a:solidFill>
                    <a:latin typeface="Meiryo UI" panose="020B0604030504040204" pitchFamily="50" charset="-128"/>
                    <a:ea typeface="Meiryo UI" panose="020B0604030504040204" pitchFamily="50" charset="-128"/>
                  </a:rPr>
                  <a:t>月下旬：１ヶ月間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0C78EDE8-9721-4673-ACBD-8F3A53C7DBD5}"/>
                  </a:ext>
                </a:extLst>
              </p:cNvPr>
              <p:cNvSpPr txBox="1"/>
              <p:nvPr/>
            </p:nvSpPr>
            <p:spPr>
              <a:xfrm>
                <a:off x="360128" y="2284551"/>
                <a:ext cx="424626" cy="369332"/>
              </a:xfrm>
              <a:prstGeom prst="rect">
                <a:avLst/>
              </a:prstGeom>
              <a:noFill/>
            </p:spPr>
            <p:txBody>
              <a:bodyPr wrap="square" rtlCol="0">
                <a:spAutoFit/>
              </a:bodyPr>
              <a:lstStyle/>
              <a:p>
                <a:r>
                  <a:rPr kumimoji="1" lang="ja-JP" altLang="en-US" dirty="0"/>
                  <a:t>①</a:t>
                </a:r>
              </a:p>
            </p:txBody>
          </p:sp>
        </p:grpSp>
        <p:sp>
          <p:nvSpPr>
            <p:cNvPr id="42" name="テキスト ボックス 41">
              <a:extLst>
                <a:ext uri="{FF2B5EF4-FFF2-40B4-BE49-F238E27FC236}">
                  <a16:creationId xmlns:a16="http://schemas.microsoft.com/office/drawing/2014/main" id="{34FC6738-0986-4C08-881B-2D72D514F3FD}"/>
                </a:ext>
              </a:extLst>
            </p:cNvPr>
            <p:cNvSpPr txBox="1"/>
            <p:nvPr/>
          </p:nvSpPr>
          <p:spPr>
            <a:xfrm>
              <a:off x="672833" y="4243818"/>
              <a:ext cx="2359941" cy="738664"/>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施設・部局の要望設備調査</a:t>
              </a:r>
              <a:endParaRPr lang="en-US" altLang="ja-JP" sz="105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b="1" dirty="0">
                  <a:latin typeface="Meiryo UI" panose="020B0604030504040204" pitchFamily="50" charset="-128"/>
                  <a:ea typeface="Meiryo UI" panose="020B0604030504040204" pitchFamily="50" charset="-128"/>
                </a:rPr>
                <a:t>要望設備（</a:t>
              </a:r>
              <a:r>
                <a:rPr lang="en-US" altLang="ja-JP" sz="1050" b="1" dirty="0">
                  <a:latin typeface="Meiryo UI" panose="020B0604030504040204" pitchFamily="50" charset="-128"/>
                  <a:ea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rPr>
                <a:t>設備）を回答。</a:t>
              </a:r>
              <a:endParaRPr lang="en-US" altLang="ja-JP" sz="105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b="1" dirty="0">
                  <a:latin typeface="Meiryo UI" panose="020B0604030504040204" pitchFamily="50" charset="-128"/>
                  <a:ea typeface="Meiryo UI" panose="020B0604030504040204" pitchFamily="50" charset="-128"/>
                </a:rPr>
                <a:t>概算要求の対象となる設備も含める</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所要額</a:t>
              </a:r>
              <a:r>
                <a:rPr lang="en-US" altLang="ja-JP" sz="1050" b="1" dirty="0">
                  <a:latin typeface="Meiryo UI" panose="020B0604030504040204" pitchFamily="50" charset="-128"/>
                  <a:ea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rPr>
                <a:t>千万～</a:t>
              </a:r>
              <a:r>
                <a:rPr lang="en-US" altLang="ja-JP" sz="1050" b="1" dirty="0">
                  <a:latin typeface="Meiryo UI" panose="020B0604030504040204" pitchFamily="50" charset="-128"/>
                  <a:ea typeface="Meiryo UI" panose="020B0604030504040204" pitchFamily="50" charset="-128"/>
                </a:rPr>
                <a:t>3</a:t>
              </a:r>
              <a:r>
                <a:rPr lang="ja-JP" altLang="en-US" sz="1050" b="1" dirty="0">
                  <a:latin typeface="Meiryo UI" panose="020B0604030504040204" pitchFamily="50" charset="-128"/>
                  <a:ea typeface="Meiryo UI" panose="020B0604030504040204" pitchFamily="50" charset="-128"/>
                </a:rPr>
                <a:t>億円</a:t>
              </a:r>
              <a:r>
                <a:rPr lang="en-US" altLang="ja-JP" sz="1050" b="1" dirty="0">
                  <a:latin typeface="Meiryo UI" panose="020B0604030504040204" pitchFamily="50" charset="-128"/>
                  <a:ea typeface="Meiryo UI" panose="020B0604030504040204" pitchFamily="50" charset="-128"/>
                </a:rPr>
                <a:t>)</a:t>
              </a:r>
            </a:p>
          </p:txBody>
        </p:sp>
        <p:sp>
          <p:nvSpPr>
            <p:cNvPr id="28" name="テキスト ボックス 27">
              <a:extLst>
                <a:ext uri="{FF2B5EF4-FFF2-40B4-BE49-F238E27FC236}">
                  <a16:creationId xmlns:a16="http://schemas.microsoft.com/office/drawing/2014/main" id="{7CE8F463-BAB6-482F-9CFD-1E1CD9A917A3}"/>
                </a:ext>
              </a:extLst>
            </p:cNvPr>
            <p:cNvSpPr txBox="1"/>
            <p:nvPr/>
          </p:nvSpPr>
          <p:spPr>
            <a:xfrm>
              <a:off x="3623351" y="4236732"/>
              <a:ext cx="2505855" cy="577081"/>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アンケート結果の評価と順位付け</a:t>
              </a:r>
              <a:endParaRPr lang="en-US" altLang="ja-JP" sz="105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b="1" dirty="0">
                  <a:latin typeface="Meiryo UI" panose="020B0604030504040204" pitchFamily="50" charset="-128"/>
                  <a:ea typeface="Meiryo UI" panose="020B0604030504040204" pitchFamily="50" charset="-128"/>
                </a:rPr>
                <a:t>共用設備基盤センター長のもと、センター専任教員が評価とランキングを行う。</a:t>
              </a:r>
            </a:p>
          </p:txBody>
        </p:sp>
        <p:grpSp>
          <p:nvGrpSpPr>
            <p:cNvPr id="7" name="グループ化 6">
              <a:extLst>
                <a:ext uri="{FF2B5EF4-FFF2-40B4-BE49-F238E27FC236}">
                  <a16:creationId xmlns:a16="http://schemas.microsoft.com/office/drawing/2014/main" id="{3B801584-FE35-4761-A34C-0A705EA847CE}"/>
                </a:ext>
              </a:extLst>
            </p:cNvPr>
            <p:cNvGrpSpPr/>
            <p:nvPr/>
          </p:nvGrpSpPr>
          <p:grpSpPr>
            <a:xfrm>
              <a:off x="3384167" y="3579438"/>
              <a:ext cx="2650532" cy="630942"/>
              <a:chOff x="2802902" y="2284551"/>
              <a:chExt cx="2650532" cy="630942"/>
            </a:xfrm>
          </p:grpSpPr>
          <p:sp>
            <p:nvSpPr>
              <p:cNvPr id="17" name="テキスト ボックス 16"/>
              <p:cNvSpPr txBox="1"/>
              <p:nvPr/>
            </p:nvSpPr>
            <p:spPr>
              <a:xfrm>
                <a:off x="3207336" y="2284551"/>
                <a:ext cx="2246098"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ja-JP" altLang="en-US" sz="1200" dirty="0">
                    <a:solidFill>
                      <a:schemeClr val="tx1"/>
                    </a:solidFill>
                    <a:latin typeface="Meiryo UI" panose="020B0604030504040204" pitchFamily="50" charset="-128"/>
                    <a:ea typeface="Meiryo UI" panose="020B0604030504040204" pitchFamily="50" charset="-128"/>
                  </a:rPr>
                  <a:t>共用設備基盤センターが</a:t>
                </a:r>
              </a:p>
              <a:p>
                <a:r>
                  <a:rPr lang="ja-JP" altLang="en-US" sz="1200" dirty="0">
                    <a:solidFill>
                      <a:schemeClr val="tx1"/>
                    </a:solidFill>
                    <a:latin typeface="Meiryo UI" panose="020B0604030504040204" pitchFamily="50" charset="-128"/>
                    <a:ea typeface="Meiryo UI" panose="020B0604030504040204" pitchFamily="50" charset="-128"/>
                  </a:rPr>
                  <a:t>アンケート結果を集計・評価</a:t>
                </a:r>
                <a:r>
                  <a:rPr lang="en-US" altLang="ja-JP" sz="1200" dirty="0">
                    <a:solidFill>
                      <a:schemeClr val="tx1"/>
                    </a:solidFill>
                    <a:latin typeface="Meiryo UI" panose="020B0604030504040204" pitchFamily="50" charset="-128"/>
                    <a:ea typeface="Meiryo UI" panose="020B0604030504040204" pitchFamily="50" charset="-128"/>
                  </a:rPr>
                  <a:t>※</a:t>
                </a:r>
              </a:p>
              <a:p>
                <a:r>
                  <a:rPr lang="en-US" altLang="ja-JP" sz="1100" b="1" dirty="0">
                    <a:solidFill>
                      <a:schemeClr val="tx1"/>
                    </a:solidFill>
                    <a:latin typeface="Meiryo UI" panose="020B0604030504040204" pitchFamily="50" charset="-128"/>
                    <a:ea typeface="Meiryo UI" panose="020B0604030504040204" pitchFamily="50" charset="-128"/>
                  </a:rPr>
                  <a:t>12</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1</a:t>
                </a:r>
                <a:r>
                  <a:rPr lang="ja-JP" altLang="en-US" sz="1100" b="1" dirty="0">
                    <a:solidFill>
                      <a:schemeClr val="tx1"/>
                    </a:solidFill>
                    <a:latin typeface="Meiryo UI" panose="020B0604030504040204" pitchFamily="50" charset="-128"/>
                    <a:ea typeface="Meiryo UI" panose="020B0604030504040204" pitchFamily="50" charset="-128"/>
                  </a:rPr>
                  <a:t>月下旬：１ヶ月間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90CC746E-0FE7-456D-A32C-753A415D4568}"/>
                  </a:ext>
                </a:extLst>
              </p:cNvPr>
              <p:cNvSpPr txBox="1"/>
              <p:nvPr/>
            </p:nvSpPr>
            <p:spPr>
              <a:xfrm>
                <a:off x="2802902" y="2284551"/>
                <a:ext cx="415498" cy="369332"/>
              </a:xfrm>
              <a:prstGeom prst="rect">
                <a:avLst/>
              </a:prstGeom>
              <a:noFill/>
            </p:spPr>
            <p:txBody>
              <a:bodyPr wrap="none" rtlCol="0">
                <a:spAutoFit/>
              </a:bodyPr>
              <a:lstStyle/>
              <a:p>
                <a:r>
                  <a:rPr lang="ja-JP" altLang="en-US" dirty="0"/>
                  <a:t>②</a:t>
                </a:r>
              </a:p>
            </p:txBody>
          </p:sp>
        </p:grpSp>
        <p:sp>
          <p:nvSpPr>
            <p:cNvPr id="24" name="テキスト ボックス 23"/>
            <p:cNvSpPr txBox="1"/>
            <p:nvPr/>
          </p:nvSpPr>
          <p:spPr>
            <a:xfrm>
              <a:off x="6935118" y="4250947"/>
              <a:ext cx="1833504" cy="430887"/>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共用設備基盤センターの</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ランキング案作成</a:t>
              </a:r>
            </a:p>
          </p:txBody>
        </p:sp>
        <p:grpSp>
          <p:nvGrpSpPr>
            <p:cNvPr id="8" name="グループ化 7">
              <a:extLst>
                <a:ext uri="{FF2B5EF4-FFF2-40B4-BE49-F238E27FC236}">
                  <a16:creationId xmlns:a16="http://schemas.microsoft.com/office/drawing/2014/main" id="{A74B2D0F-5569-47CF-BF59-275FF0B77C5B}"/>
                </a:ext>
              </a:extLst>
            </p:cNvPr>
            <p:cNvGrpSpPr/>
            <p:nvPr/>
          </p:nvGrpSpPr>
          <p:grpSpPr>
            <a:xfrm>
              <a:off x="6519620" y="3579438"/>
              <a:ext cx="2251746" cy="630942"/>
              <a:chOff x="6156528" y="2284551"/>
              <a:chExt cx="2251746" cy="630942"/>
            </a:xfrm>
          </p:grpSpPr>
          <p:sp>
            <p:nvSpPr>
              <p:cNvPr id="31" name="テキスト ボックス 30">
                <a:extLst>
                  <a:ext uri="{FF2B5EF4-FFF2-40B4-BE49-F238E27FC236}">
                    <a16:creationId xmlns:a16="http://schemas.microsoft.com/office/drawing/2014/main" id="{F0B1C163-510F-498D-905A-0B19B92A03E0}"/>
                  </a:ext>
                </a:extLst>
              </p:cNvPr>
              <p:cNvSpPr txBox="1"/>
              <p:nvPr/>
            </p:nvSpPr>
            <p:spPr>
              <a:xfrm>
                <a:off x="6574770" y="2284551"/>
                <a:ext cx="1833504"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ja-JP" altLang="en-US" sz="1200" dirty="0">
                    <a:solidFill>
                      <a:schemeClr val="tx1"/>
                    </a:solidFill>
                    <a:latin typeface="Meiryo UI" panose="020B0604030504040204" pitchFamily="50" charset="-128"/>
                    <a:ea typeface="Meiryo UI" panose="020B0604030504040204" pitchFamily="50" charset="-128"/>
                  </a:rPr>
                  <a:t>共用設備基盤センター運営委員会で審議</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100" b="1" dirty="0">
                    <a:solidFill>
                      <a:schemeClr val="tx1"/>
                    </a:solidFill>
                    <a:latin typeface="Meiryo UI" panose="020B0604030504040204" pitchFamily="50" charset="-128"/>
                    <a:ea typeface="Meiryo UI" panose="020B0604030504040204" pitchFamily="50" charset="-128"/>
                  </a:rPr>
                  <a:t>1</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3</a:t>
                </a:r>
                <a:r>
                  <a:rPr lang="ja-JP" altLang="en-US" sz="1100" b="1" dirty="0">
                    <a:solidFill>
                      <a:schemeClr val="tx1"/>
                    </a:solidFill>
                    <a:latin typeface="Meiryo UI" panose="020B0604030504040204" pitchFamily="50" charset="-128"/>
                    <a:ea typeface="Meiryo UI" panose="020B0604030504040204" pitchFamily="50" charset="-128"/>
                  </a:rPr>
                  <a:t>月下旬</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A15283BA-4B16-4B7A-8743-98EAAD6068ED}"/>
                  </a:ext>
                </a:extLst>
              </p:cNvPr>
              <p:cNvSpPr txBox="1"/>
              <p:nvPr/>
            </p:nvSpPr>
            <p:spPr>
              <a:xfrm>
                <a:off x="6156528" y="2284551"/>
                <a:ext cx="415498" cy="369332"/>
              </a:xfrm>
              <a:prstGeom prst="rect">
                <a:avLst/>
              </a:prstGeom>
              <a:noFill/>
            </p:spPr>
            <p:txBody>
              <a:bodyPr wrap="none" rtlCol="0">
                <a:spAutoFit/>
              </a:bodyPr>
              <a:lstStyle/>
              <a:p>
                <a:r>
                  <a:rPr kumimoji="1" lang="ja-JP" altLang="en-US" dirty="0"/>
                  <a:t>③</a:t>
                </a:r>
              </a:p>
            </p:txBody>
          </p:sp>
        </p:grpSp>
      </p:grpSp>
      <p:sp>
        <p:nvSpPr>
          <p:cNvPr id="5" name="テキスト ボックス 4"/>
          <p:cNvSpPr txBox="1"/>
          <p:nvPr/>
        </p:nvSpPr>
        <p:spPr>
          <a:xfrm>
            <a:off x="4260838" y="5811190"/>
            <a:ext cx="4425479" cy="461665"/>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施設・部局アンケート実施の翌年度の概算要求（基盤的設備）は本アンケートをもとに行う。あらためての照会は行わない。</a:t>
            </a:r>
            <a:endParaRPr kumimoji="1" lang="ja-JP" altLang="en-US" sz="1200" b="1"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D72B50A2-8D06-4D5A-805F-CA64DD9E95F5}"/>
              </a:ext>
            </a:extLst>
          </p:cNvPr>
          <p:cNvSpPr txBox="1"/>
          <p:nvPr/>
        </p:nvSpPr>
        <p:spPr>
          <a:xfrm>
            <a:off x="3589357" y="4888007"/>
            <a:ext cx="3114955" cy="707886"/>
          </a:xfrm>
          <a:prstGeom prst="rect">
            <a:avLst/>
          </a:prstGeom>
          <a:solidFill>
            <a:schemeClr val="bg1">
              <a:lumMod val="95000"/>
            </a:schemeClr>
          </a:solid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評価項目</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共用性</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重要性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中期目標・中期計画との整合性</a:t>
            </a:r>
            <a:r>
              <a:rPr kumimoji="1" lang="en-US" altLang="ja-JP" sz="800" dirty="0">
                <a:latin typeface="Meiryo UI" panose="020B0604030504040204" pitchFamily="50" charset="-128"/>
                <a:ea typeface="Meiryo UI" panose="020B0604030504040204" pitchFamily="50" charset="-128"/>
              </a:rPr>
              <a:t>)</a:t>
            </a:r>
          </a:p>
          <a:p>
            <a:r>
              <a:rPr kumimoji="1"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緊急性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法令、既存設備の老朽化など</a:t>
            </a:r>
            <a:r>
              <a:rPr kumimoji="1" lang="en-US" altLang="ja-JP" sz="800" dirty="0">
                <a:latin typeface="Meiryo UI" panose="020B0604030504040204" pitchFamily="50" charset="-128"/>
                <a:ea typeface="Meiryo UI" panose="020B0604030504040204" pitchFamily="50" charset="-128"/>
              </a:rPr>
              <a:t>)</a:t>
            </a:r>
          </a:p>
          <a:p>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．個人アンケートで要望されている場合はそのランキング結果</a:t>
            </a:r>
          </a:p>
        </p:txBody>
      </p:sp>
    </p:spTree>
    <p:extLst>
      <p:ext uri="{BB962C8B-B14F-4D97-AF65-F5344CB8AC3E}">
        <p14:creationId xmlns:p14="http://schemas.microsoft.com/office/powerpoint/2010/main" val="325432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BEE5AD8-2353-43A8-A606-777CD0608DD5}"/>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CD955053-8A34-4AB9-84B6-834DBC99E6A7}"/>
              </a:ext>
            </a:extLst>
          </p:cNvPr>
          <p:cNvSpPr txBox="1"/>
          <p:nvPr/>
        </p:nvSpPr>
        <p:spPr>
          <a:xfrm>
            <a:off x="251520" y="116632"/>
            <a:ext cx="7992888" cy="400110"/>
          </a:xfrm>
          <a:prstGeom prst="rect">
            <a:avLst/>
          </a:prstGeom>
          <a:noFill/>
        </p:spPr>
        <p:txBody>
          <a:bodyPr wrap="square" rtlCol="0">
            <a:spAutoFit/>
          </a:bodyPr>
          <a:lstStyle/>
          <a:p>
            <a:r>
              <a:rPr kumimoji="1" lang="ja-JP" altLang="en-US" sz="2000" b="1" dirty="0">
                <a:solidFill>
                  <a:srgbClr val="C00000"/>
                </a:solidFill>
              </a:rPr>
              <a:t>はじめに</a:t>
            </a:r>
            <a:endParaRPr kumimoji="1" lang="ja-JP" altLang="en-US" b="1" dirty="0">
              <a:solidFill>
                <a:srgbClr val="C00000"/>
              </a:solidFill>
            </a:endParaRPr>
          </a:p>
        </p:txBody>
      </p:sp>
      <p:graphicFrame>
        <p:nvGraphicFramePr>
          <p:cNvPr id="4" name="表 4">
            <a:extLst>
              <a:ext uri="{FF2B5EF4-FFF2-40B4-BE49-F238E27FC236}">
                <a16:creationId xmlns:a16="http://schemas.microsoft.com/office/drawing/2014/main" id="{14EA9A4B-428B-4A08-BE95-88625B6125F8}"/>
              </a:ext>
            </a:extLst>
          </p:cNvPr>
          <p:cNvGraphicFramePr>
            <a:graphicFrameLocks noGrp="1"/>
          </p:cNvGraphicFramePr>
          <p:nvPr>
            <p:extLst>
              <p:ext uri="{D42A27DB-BD31-4B8C-83A1-F6EECF244321}">
                <p14:modId xmlns:p14="http://schemas.microsoft.com/office/powerpoint/2010/main" val="2681920238"/>
              </p:ext>
            </p:extLst>
          </p:nvPr>
        </p:nvGraphicFramePr>
        <p:xfrm>
          <a:off x="386178" y="1597983"/>
          <a:ext cx="8371643" cy="4066266"/>
        </p:xfrm>
        <a:graphic>
          <a:graphicData uri="http://schemas.openxmlformats.org/drawingml/2006/table">
            <a:tbl>
              <a:tblPr firstRow="1" bandRow="1">
                <a:tableStyleId>{5C22544A-7EE6-4342-B048-85BDC9FD1C3A}</a:tableStyleId>
              </a:tblPr>
              <a:tblGrid>
                <a:gridCol w="1930354">
                  <a:extLst>
                    <a:ext uri="{9D8B030D-6E8A-4147-A177-3AD203B41FA5}">
                      <a16:colId xmlns:a16="http://schemas.microsoft.com/office/drawing/2014/main" val="3325260799"/>
                    </a:ext>
                  </a:extLst>
                </a:gridCol>
                <a:gridCol w="6441289">
                  <a:extLst>
                    <a:ext uri="{9D8B030D-6E8A-4147-A177-3AD203B41FA5}">
                      <a16:colId xmlns:a16="http://schemas.microsoft.com/office/drawing/2014/main" val="3984892611"/>
                    </a:ext>
                  </a:extLst>
                </a:gridCol>
              </a:tblGrid>
              <a:tr h="445034">
                <a:tc gridSpan="2">
                  <a:txBody>
                    <a:bodyPr/>
                    <a:lstStyle/>
                    <a:p>
                      <a:pPr algn="ctr"/>
                      <a:r>
                        <a:rPr kumimoji="1" lang="ja-JP" altLang="en-US" dirty="0"/>
                        <a:t>基本原則</a:t>
                      </a:r>
                    </a:p>
                  </a:txBody>
                  <a:tcPr/>
                </a:tc>
                <a:tc hMerge="1">
                  <a:txBody>
                    <a:bodyPr/>
                    <a:lstStyle/>
                    <a:p>
                      <a:endParaRPr kumimoji="1" lang="ja-JP" altLang="en-US" dirty="0"/>
                    </a:p>
                  </a:txBody>
                  <a:tcPr/>
                </a:tc>
                <a:extLst>
                  <a:ext uri="{0D108BD9-81ED-4DB2-BD59-A6C34878D82A}">
                    <a16:rowId xmlns:a16="http://schemas.microsoft.com/office/drawing/2014/main" val="533503428"/>
                  </a:ext>
                </a:extLst>
              </a:tr>
              <a:tr h="1097343">
                <a:tc>
                  <a:txBody>
                    <a:bodyPr/>
                    <a:lstStyle/>
                    <a:p>
                      <a:pPr algn="ctr"/>
                      <a:r>
                        <a:rPr kumimoji="1" lang="en-US" altLang="ja-JP" dirty="0"/>
                        <a:t>Ⅰ</a:t>
                      </a:r>
                      <a:endParaRPr kumimoji="1" lang="ja-JP" altLang="en-US" dirty="0"/>
                    </a:p>
                  </a:txBody>
                  <a:tcPr anchor="ctr"/>
                </a:tc>
                <a:tc>
                  <a:txBody>
                    <a:bodyPr/>
                    <a:lstStyle/>
                    <a:p>
                      <a:r>
                        <a:rPr kumimoji="1" lang="ja-JP" altLang="en-US" b="1" dirty="0"/>
                        <a:t>新潟大学における設備整備は、第</a:t>
                      </a:r>
                      <a:r>
                        <a:rPr kumimoji="1" lang="en-US" altLang="ja-JP" b="1" dirty="0"/>
                        <a:t>3</a:t>
                      </a:r>
                      <a:r>
                        <a:rPr kumimoji="1" lang="ja-JP" altLang="en-US" b="1" dirty="0"/>
                        <a:t>期中期目標・中期計画、年度計画及び「新潟大学の将来展開に向けた機能強化基本戦略」等に基づくことを原則とする。</a:t>
                      </a:r>
                    </a:p>
                  </a:txBody>
                  <a:tcPr anchor="ctr"/>
                </a:tc>
                <a:extLst>
                  <a:ext uri="{0D108BD9-81ED-4DB2-BD59-A6C34878D82A}">
                    <a16:rowId xmlns:a16="http://schemas.microsoft.com/office/drawing/2014/main" val="2004620428"/>
                  </a:ext>
                </a:extLst>
              </a:tr>
              <a:tr h="1426546">
                <a:tc>
                  <a:txBody>
                    <a:bodyPr/>
                    <a:lstStyle/>
                    <a:p>
                      <a:pPr algn="ctr"/>
                      <a:r>
                        <a:rPr kumimoji="1" lang="en-US" altLang="ja-JP" dirty="0"/>
                        <a:t>Ⅱ</a:t>
                      </a:r>
                      <a:endParaRPr kumimoji="1" lang="ja-JP" altLang="en-US" dirty="0"/>
                    </a:p>
                  </a:txBody>
                  <a:tcPr anchor="ctr"/>
                </a:tc>
                <a:tc>
                  <a:txBody>
                    <a:bodyPr/>
                    <a:lstStyle/>
                    <a:p>
                      <a:r>
                        <a:rPr kumimoji="1" lang="ja-JP" altLang="en-US" b="1" dirty="0"/>
                        <a:t>中でも研究設備については、第</a:t>
                      </a:r>
                      <a:r>
                        <a:rPr kumimoji="1" lang="en-US" altLang="ja-JP" b="1" dirty="0"/>
                        <a:t>3</a:t>
                      </a:r>
                      <a:r>
                        <a:rPr kumimoji="1" lang="ja-JP" altLang="en-US" b="1" dirty="0"/>
                        <a:t>期中期目標「研究の質を向上させるとともに、社会からの要請等に柔軟に対応できる研究支援体制を構築する」の実現のため、大型設備等の計画的整備及び共用化を図る事を原則とする。</a:t>
                      </a:r>
                    </a:p>
                  </a:txBody>
                  <a:tcPr anchor="ctr"/>
                </a:tc>
                <a:extLst>
                  <a:ext uri="{0D108BD9-81ED-4DB2-BD59-A6C34878D82A}">
                    <a16:rowId xmlns:a16="http://schemas.microsoft.com/office/drawing/2014/main" val="831511839"/>
                  </a:ext>
                </a:extLst>
              </a:tr>
              <a:tr h="1097343">
                <a:tc>
                  <a:txBody>
                    <a:bodyPr/>
                    <a:lstStyle/>
                    <a:p>
                      <a:pPr algn="ctr"/>
                      <a:r>
                        <a:rPr kumimoji="1" lang="en-US" altLang="ja-JP" dirty="0"/>
                        <a:t>Ⅲ</a:t>
                      </a:r>
                      <a:endParaRPr kumimoji="1" lang="ja-JP" altLang="en-US" dirty="0"/>
                    </a:p>
                  </a:txBody>
                  <a:tcPr anchor="ctr"/>
                </a:tc>
                <a:tc>
                  <a:txBody>
                    <a:bodyPr/>
                    <a:lstStyle/>
                    <a:p>
                      <a:r>
                        <a:rPr kumimoji="1" lang="ja-JP" altLang="en-US" b="1" dirty="0"/>
                        <a:t>整備に要する財源は自己財源の確保に努めるが、高額な設備については、外部資金の活用や概算要求等による整備資金の獲得も視野に入れて計画を策定する。</a:t>
                      </a:r>
                    </a:p>
                  </a:txBody>
                  <a:tcPr anchor="ctr"/>
                </a:tc>
                <a:extLst>
                  <a:ext uri="{0D108BD9-81ED-4DB2-BD59-A6C34878D82A}">
                    <a16:rowId xmlns:a16="http://schemas.microsoft.com/office/drawing/2014/main" val="639449593"/>
                  </a:ext>
                </a:extLst>
              </a:tr>
            </a:tbl>
          </a:graphicData>
        </a:graphic>
      </p:graphicFrame>
      <p:sp>
        <p:nvSpPr>
          <p:cNvPr id="6" name="テキスト ボックス 5">
            <a:extLst>
              <a:ext uri="{FF2B5EF4-FFF2-40B4-BE49-F238E27FC236}">
                <a16:creationId xmlns:a16="http://schemas.microsoft.com/office/drawing/2014/main" id="{B75F0254-15F1-42BE-B5F1-29062DA99E86}"/>
              </a:ext>
            </a:extLst>
          </p:cNvPr>
          <p:cNvSpPr txBox="1"/>
          <p:nvPr/>
        </p:nvSpPr>
        <p:spPr>
          <a:xfrm>
            <a:off x="251520" y="856727"/>
            <a:ext cx="4544834" cy="400110"/>
          </a:xfrm>
          <a:prstGeom prst="rect">
            <a:avLst/>
          </a:prstGeom>
          <a:noFill/>
        </p:spPr>
        <p:txBody>
          <a:bodyPr wrap="none" rtlCol="0">
            <a:spAutoFit/>
          </a:bodyPr>
          <a:lstStyle/>
          <a:p>
            <a:r>
              <a:rPr kumimoji="1" lang="ja-JP" altLang="en-US" sz="2000" b="1" dirty="0">
                <a:solidFill>
                  <a:schemeClr val="accent5">
                    <a:lumMod val="75000"/>
                  </a:schemeClr>
                </a:solidFill>
              </a:rPr>
              <a:t>新潟大学における設備整備の基本原則</a:t>
            </a:r>
          </a:p>
        </p:txBody>
      </p:sp>
    </p:spTree>
    <p:extLst>
      <p:ext uri="{BB962C8B-B14F-4D97-AF65-F5344CB8AC3E}">
        <p14:creationId xmlns:p14="http://schemas.microsoft.com/office/powerpoint/2010/main" val="994483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2">
            <a:extLst>
              <a:ext uri="{FF2B5EF4-FFF2-40B4-BE49-F238E27FC236}">
                <a16:creationId xmlns:a16="http://schemas.microsoft.com/office/drawing/2014/main" id="{E00666D8-68CD-46D6-86B8-A641A02E3010}"/>
              </a:ext>
            </a:extLst>
          </p:cNvPr>
          <p:cNvGraphicFramePr>
            <a:graphicFrameLocks noGrp="1"/>
          </p:cNvGraphicFramePr>
          <p:nvPr>
            <p:extLst>
              <p:ext uri="{D42A27DB-BD31-4B8C-83A1-F6EECF244321}">
                <p14:modId xmlns:p14="http://schemas.microsoft.com/office/powerpoint/2010/main" val="2377819154"/>
              </p:ext>
            </p:extLst>
          </p:nvPr>
        </p:nvGraphicFramePr>
        <p:xfrm>
          <a:off x="520836" y="2850544"/>
          <a:ext cx="8371644" cy="3814189"/>
        </p:xfrm>
        <a:graphic>
          <a:graphicData uri="http://schemas.openxmlformats.org/drawingml/2006/table">
            <a:tbl>
              <a:tblPr firstRow="1" bandRow="1">
                <a:tableStyleId>{21E4AEA4-8DFA-4A89-87EB-49C32662AFE0}</a:tableStyleId>
              </a:tblPr>
              <a:tblGrid>
                <a:gridCol w="1627560">
                  <a:extLst>
                    <a:ext uri="{9D8B030D-6E8A-4147-A177-3AD203B41FA5}">
                      <a16:colId xmlns:a16="http://schemas.microsoft.com/office/drawing/2014/main" val="1779707495"/>
                    </a:ext>
                  </a:extLst>
                </a:gridCol>
                <a:gridCol w="6744084">
                  <a:extLst>
                    <a:ext uri="{9D8B030D-6E8A-4147-A177-3AD203B41FA5}">
                      <a16:colId xmlns:a16="http://schemas.microsoft.com/office/drawing/2014/main" val="217708025"/>
                    </a:ext>
                  </a:extLst>
                </a:gridCol>
              </a:tblGrid>
              <a:tr h="569663">
                <a:tc>
                  <a:txBody>
                    <a:bodyPr/>
                    <a:lstStyle/>
                    <a:p>
                      <a:pPr algn="ctr"/>
                      <a:r>
                        <a:rPr kumimoji="1" lang="ja-JP" altLang="en-US" sz="1800" dirty="0"/>
                        <a:t>設備種別</a:t>
                      </a:r>
                    </a:p>
                  </a:txBody>
                  <a:tcPr marL="132411" marR="132411" marT="66205" marB="66205" anchor="ctr"/>
                </a:tc>
                <a:tc>
                  <a:txBody>
                    <a:bodyPr/>
                    <a:lstStyle/>
                    <a:p>
                      <a:pPr algn="ctr"/>
                      <a:r>
                        <a:rPr kumimoji="1" lang="ja-JP" altLang="en-US" sz="1800" dirty="0"/>
                        <a:t>設備の整備方針</a:t>
                      </a:r>
                    </a:p>
                  </a:txBody>
                  <a:tcPr marL="132411" marR="132411" marT="66205" marB="66205" anchor="ctr"/>
                </a:tc>
                <a:extLst>
                  <a:ext uri="{0D108BD9-81ED-4DB2-BD59-A6C34878D82A}">
                    <a16:rowId xmlns:a16="http://schemas.microsoft.com/office/drawing/2014/main" val="1877311015"/>
                  </a:ext>
                </a:extLst>
              </a:tr>
              <a:tr h="3244526">
                <a:tc>
                  <a:txBody>
                    <a:bodyPr/>
                    <a:lstStyle/>
                    <a:p>
                      <a:pPr algn="ctr"/>
                      <a:r>
                        <a:rPr kumimoji="1" lang="ja-JP" altLang="en-US" sz="1800" b="1" dirty="0"/>
                        <a:t>研究設備</a:t>
                      </a:r>
                      <a:endParaRPr kumimoji="1" lang="en-US" altLang="ja-JP" sz="1800" b="1" dirty="0"/>
                    </a:p>
                  </a:txBody>
                  <a:tcPr marL="132411" marR="132411" marT="66205" marB="66205" anchor="ctr"/>
                </a:tc>
                <a:tc>
                  <a:txBody>
                    <a:bodyPr/>
                    <a:lstStyle/>
                    <a:p>
                      <a:pPr marL="285750" indent="-285750">
                        <a:buFont typeface="Arial" panose="020B0604020202020204" pitchFamily="34" charset="0"/>
                        <a:buChar char="•"/>
                      </a:pPr>
                      <a:r>
                        <a:rPr kumimoji="1" lang="ja-JP" altLang="en-US" sz="1600" b="1" dirty="0"/>
                        <a:t>研究設備は、学内及び学外共同利用とすることを原則とする。</a:t>
                      </a:r>
                      <a:endParaRPr kumimoji="1" lang="en-US" altLang="ja-JP" sz="1600" b="1" dirty="0"/>
                    </a:p>
                    <a:p>
                      <a:pPr marL="285750" indent="-285750">
                        <a:buFont typeface="Arial" panose="020B0604020202020204" pitchFamily="34" charset="0"/>
                        <a:buChar char="•"/>
                      </a:pPr>
                      <a:r>
                        <a:rPr kumimoji="1" lang="ja-JP" altLang="en-US" sz="1600" b="1" dirty="0"/>
                        <a:t>特定の研究分野に必要とされる設備の整備については、外部資金を活用することを原則とする。</a:t>
                      </a:r>
                      <a:endParaRPr kumimoji="1" lang="en-US" altLang="ja-JP" sz="1600" b="1" dirty="0"/>
                    </a:p>
                    <a:p>
                      <a:pPr marL="285750" indent="-285750">
                        <a:buFont typeface="Arial" panose="020B0604020202020204" pitchFamily="34" charset="0"/>
                        <a:buChar char="•"/>
                      </a:pPr>
                      <a:r>
                        <a:rPr kumimoji="1" lang="ja-JP" altLang="en-US" sz="1600" b="1" dirty="0">
                          <a:solidFill>
                            <a:srgbClr val="0000FF"/>
                          </a:solidFill>
                        </a:rPr>
                        <a:t>全教員に対するアンケート調査から得られた集計結果を基に、共用設備基盤センター運営委員会で審議を行い、設備整備の年次計画である「研究設備マスタープラン」を策定する。</a:t>
                      </a:r>
                      <a:endParaRPr kumimoji="1" lang="en-US" altLang="ja-JP" sz="1600" b="1" dirty="0">
                        <a:solidFill>
                          <a:srgbClr val="0000FF"/>
                        </a:solidFill>
                      </a:endParaRPr>
                    </a:p>
                    <a:p>
                      <a:pPr marL="285750" indent="-285750">
                        <a:buFont typeface="Arial" panose="020B0604020202020204" pitchFamily="34" charset="0"/>
                        <a:buChar char="•"/>
                      </a:pPr>
                      <a:r>
                        <a:rPr kumimoji="1" lang="ja-JP" altLang="en-US" sz="1600" b="1" dirty="0"/>
                        <a:t>共用化が困難な設備であっても、本学の研究の強化に資すると認められる設備は対象とする。</a:t>
                      </a:r>
                      <a:endParaRPr kumimoji="1" lang="en-US" altLang="ja-JP" sz="1600" b="1" dirty="0"/>
                    </a:p>
                    <a:p>
                      <a:pPr marL="285750" indent="-285750">
                        <a:buFont typeface="Arial" panose="020B0604020202020204" pitchFamily="34" charset="0"/>
                        <a:buChar char="•"/>
                      </a:pPr>
                      <a:r>
                        <a:rPr kumimoji="1" lang="ja-JP" altLang="en-US" sz="1600" b="1" dirty="0"/>
                        <a:t>学内予算において、毎年</a:t>
                      </a:r>
                      <a:r>
                        <a:rPr kumimoji="1" lang="en-US" altLang="ja-JP" sz="1600" b="1" dirty="0"/>
                        <a:t>5,000</a:t>
                      </a:r>
                      <a:r>
                        <a:rPr kumimoji="1" lang="ja-JP" altLang="en-US" sz="1600" b="1" dirty="0"/>
                        <a:t>万円程度の財源を確保して、計画的に整備を行うこととしている。</a:t>
                      </a:r>
                      <a:endParaRPr kumimoji="1" lang="en-US" altLang="ja-JP" sz="1600" b="1" dirty="0"/>
                    </a:p>
                  </a:txBody>
                  <a:tcPr marL="132411" marR="132411" marT="66205" marB="66205" anchor="ctr"/>
                </a:tc>
                <a:extLst>
                  <a:ext uri="{0D108BD9-81ED-4DB2-BD59-A6C34878D82A}">
                    <a16:rowId xmlns:a16="http://schemas.microsoft.com/office/drawing/2014/main" val="112483204"/>
                  </a:ext>
                </a:extLst>
              </a:tr>
            </a:tbl>
          </a:graphicData>
        </a:graphic>
      </p:graphicFrame>
      <p:sp>
        <p:nvSpPr>
          <p:cNvPr id="5" name="テキスト ボックス 4">
            <a:extLst>
              <a:ext uri="{FF2B5EF4-FFF2-40B4-BE49-F238E27FC236}">
                <a16:creationId xmlns:a16="http://schemas.microsoft.com/office/drawing/2014/main" id="{51B09EEE-A198-4154-8F84-3D0C1AADD524}"/>
              </a:ext>
            </a:extLst>
          </p:cNvPr>
          <p:cNvSpPr txBox="1"/>
          <p:nvPr/>
        </p:nvSpPr>
        <p:spPr>
          <a:xfrm>
            <a:off x="251520" y="635139"/>
            <a:ext cx="4031873" cy="400110"/>
          </a:xfrm>
          <a:prstGeom prst="rect">
            <a:avLst/>
          </a:prstGeom>
          <a:noFill/>
        </p:spPr>
        <p:txBody>
          <a:bodyPr wrap="none" rtlCol="0">
            <a:spAutoFit/>
          </a:bodyPr>
          <a:lstStyle/>
          <a:p>
            <a:r>
              <a:rPr kumimoji="1" lang="ja-JP" altLang="en-US" sz="2000" b="1" dirty="0">
                <a:solidFill>
                  <a:schemeClr val="accent5">
                    <a:lumMod val="75000"/>
                  </a:schemeClr>
                </a:solidFill>
              </a:rPr>
              <a:t>新潟大学における設備の整備方針</a:t>
            </a:r>
          </a:p>
        </p:txBody>
      </p:sp>
      <p:cxnSp>
        <p:nvCxnSpPr>
          <p:cNvPr id="6" name="直線コネクタ 5">
            <a:extLst>
              <a:ext uri="{FF2B5EF4-FFF2-40B4-BE49-F238E27FC236}">
                <a16:creationId xmlns:a16="http://schemas.microsoft.com/office/drawing/2014/main" id="{7F82BF6F-6327-4EE1-BD13-52EC641C553A}"/>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497939A-89F5-49AE-913C-EC4AF6785A68}"/>
              </a:ext>
            </a:extLst>
          </p:cNvPr>
          <p:cNvSpPr txBox="1"/>
          <p:nvPr/>
        </p:nvSpPr>
        <p:spPr>
          <a:xfrm>
            <a:off x="251520" y="116632"/>
            <a:ext cx="7992888" cy="400110"/>
          </a:xfrm>
          <a:prstGeom prst="rect">
            <a:avLst/>
          </a:prstGeom>
          <a:noFill/>
        </p:spPr>
        <p:txBody>
          <a:bodyPr wrap="square" rtlCol="0">
            <a:spAutoFit/>
          </a:bodyPr>
          <a:lstStyle/>
          <a:p>
            <a:r>
              <a:rPr kumimoji="1" lang="ja-JP" altLang="en-US" sz="2000" b="1" dirty="0">
                <a:solidFill>
                  <a:srgbClr val="C00000"/>
                </a:solidFill>
              </a:rPr>
              <a:t>はじめに</a:t>
            </a:r>
            <a:endParaRPr kumimoji="1" lang="ja-JP" altLang="en-US" b="1" dirty="0">
              <a:solidFill>
                <a:srgbClr val="C00000"/>
              </a:solidFill>
            </a:endParaRPr>
          </a:p>
        </p:txBody>
      </p:sp>
      <p:graphicFrame>
        <p:nvGraphicFramePr>
          <p:cNvPr id="8" name="表 8">
            <a:extLst>
              <a:ext uri="{FF2B5EF4-FFF2-40B4-BE49-F238E27FC236}">
                <a16:creationId xmlns:a16="http://schemas.microsoft.com/office/drawing/2014/main" id="{45519672-3938-4993-A210-3806437096C9}"/>
              </a:ext>
            </a:extLst>
          </p:cNvPr>
          <p:cNvGraphicFramePr>
            <a:graphicFrameLocks noGrp="1"/>
          </p:cNvGraphicFramePr>
          <p:nvPr>
            <p:extLst>
              <p:ext uri="{D42A27DB-BD31-4B8C-83A1-F6EECF244321}">
                <p14:modId xmlns:p14="http://schemas.microsoft.com/office/powerpoint/2010/main" val="442975817"/>
              </p:ext>
            </p:extLst>
          </p:nvPr>
        </p:nvGraphicFramePr>
        <p:xfrm>
          <a:off x="520836" y="1096804"/>
          <a:ext cx="5089864" cy="1483360"/>
        </p:xfrm>
        <a:graphic>
          <a:graphicData uri="http://schemas.openxmlformats.org/drawingml/2006/table">
            <a:tbl>
              <a:tblPr firstRow="1" bandRow="1">
                <a:tableStyleId>{21E4AEA4-8DFA-4A89-87EB-49C32662AFE0}</a:tableStyleId>
              </a:tblPr>
              <a:tblGrid>
                <a:gridCol w="5089864">
                  <a:extLst>
                    <a:ext uri="{9D8B030D-6E8A-4147-A177-3AD203B41FA5}">
                      <a16:colId xmlns:a16="http://schemas.microsoft.com/office/drawing/2014/main" val="508316470"/>
                    </a:ext>
                  </a:extLst>
                </a:gridCol>
              </a:tblGrid>
              <a:tr h="370840">
                <a:tc>
                  <a:txBody>
                    <a:bodyPr/>
                    <a:lstStyle/>
                    <a:p>
                      <a:r>
                        <a:rPr kumimoji="1" lang="ja-JP" altLang="en-US" dirty="0"/>
                        <a:t>設備種別</a:t>
                      </a:r>
                      <a:r>
                        <a:rPr kumimoji="1" lang="en-US" altLang="ja-JP" dirty="0"/>
                        <a:t>(</a:t>
                      </a:r>
                      <a:r>
                        <a:rPr kumimoji="1" lang="ja-JP" altLang="en-US" dirty="0"/>
                        <a:t>実施主体</a:t>
                      </a:r>
                      <a:r>
                        <a:rPr kumimoji="1" lang="en-US" altLang="ja-JP" dirty="0"/>
                        <a:t>)</a:t>
                      </a:r>
                      <a:endParaRPr kumimoji="1" lang="ja-JP" altLang="en-US" dirty="0"/>
                    </a:p>
                  </a:txBody>
                  <a:tcPr/>
                </a:tc>
                <a:extLst>
                  <a:ext uri="{0D108BD9-81ED-4DB2-BD59-A6C34878D82A}">
                    <a16:rowId xmlns:a16="http://schemas.microsoft.com/office/drawing/2014/main" val="3439390623"/>
                  </a:ext>
                </a:extLst>
              </a:tr>
              <a:tr h="370840">
                <a:tc>
                  <a:txBody>
                    <a:bodyPr/>
                    <a:lstStyle/>
                    <a:p>
                      <a:r>
                        <a:rPr kumimoji="1" lang="ja-JP" altLang="en-US" dirty="0"/>
                        <a:t>教育設備</a:t>
                      </a:r>
                    </a:p>
                  </a:txBody>
                  <a:tcPr/>
                </a:tc>
                <a:extLst>
                  <a:ext uri="{0D108BD9-81ED-4DB2-BD59-A6C34878D82A}">
                    <a16:rowId xmlns:a16="http://schemas.microsoft.com/office/drawing/2014/main" val="1043762096"/>
                  </a:ext>
                </a:extLst>
              </a:tr>
              <a:tr h="370840">
                <a:tc>
                  <a:txBody>
                    <a:bodyPr/>
                    <a:lstStyle/>
                    <a:p>
                      <a:r>
                        <a:rPr kumimoji="1" lang="ja-JP" altLang="en-US" b="1" dirty="0">
                          <a:solidFill>
                            <a:srgbClr val="0000FF"/>
                          </a:solidFill>
                        </a:rPr>
                        <a:t>研究設備</a:t>
                      </a:r>
                      <a:r>
                        <a:rPr kumimoji="1" lang="en-US" altLang="ja-JP" b="1" dirty="0">
                          <a:solidFill>
                            <a:srgbClr val="0000FF"/>
                          </a:solidFill>
                        </a:rPr>
                        <a:t>(</a:t>
                      </a:r>
                      <a:r>
                        <a:rPr kumimoji="1" lang="ja-JP" altLang="en-US" b="1" dirty="0">
                          <a:solidFill>
                            <a:srgbClr val="0000FF"/>
                          </a:solidFill>
                        </a:rPr>
                        <a:t>研究推進機構共用設備基盤センター</a:t>
                      </a:r>
                      <a:r>
                        <a:rPr kumimoji="1" lang="en-US" altLang="ja-JP" b="1" dirty="0">
                          <a:solidFill>
                            <a:srgbClr val="0000FF"/>
                          </a:solidFill>
                        </a:rPr>
                        <a:t>)</a:t>
                      </a:r>
                      <a:endParaRPr kumimoji="1" lang="ja-JP" altLang="en-US" b="1" dirty="0">
                        <a:solidFill>
                          <a:srgbClr val="0000FF"/>
                        </a:solidFill>
                      </a:endParaRPr>
                    </a:p>
                  </a:txBody>
                  <a:tcPr/>
                </a:tc>
                <a:extLst>
                  <a:ext uri="{0D108BD9-81ED-4DB2-BD59-A6C34878D82A}">
                    <a16:rowId xmlns:a16="http://schemas.microsoft.com/office/drawing/2014/main" val="462844982"/>
                  </a:ext>
                </a:extLst>
              </a:tr>
              <a:tr h="370840">
                <a:tc>
                  <a:txBody>
                    <a:bodyPr/>
                    <a:lstStyle/>
                    <a:p>
                      <a:r>
                        <a:rPr kumimoji="1" lang="ja-JP" altLang="en-US" dirty="0"/>
                        <a:t>医療機器設備</a:t>
                      </a:r>
                      <a:r>
                        <a:rPr kumimoji="1" lang="en-US" altLang="ja-JP" dirty="0"/>
                        <a:t>(</a:t>
                      </a:r>
                      <a:r>
                        <a:rPr kumimoji="1" lang="ja-JP" altLang="en-US" dirty="0"/>
                        <a:t>医歯学総合病院</a:t>
                      </a:r>
                      <a:r>
                        <a:rPr kumimoji="1" lang="en-US" altLang="ja-JP" dirty="0"/>
                        <a:t>)</a:t>
                      </a:r>
                      <a:endParaRPr kumimoji="1" lang="ja-JP" altLang="en-US" dirty="0"/>
                    </a:p>
                  </a:txBody>
                  <a:tcPr/>
                </a:tc>
                <a:extLst>
                  <a:ext uri="{0D108BD9-81ED-4DB2-BD59-A6C34878D82A}">
                    <a16:rowId xmlns:a16="http://schemas.microsoft.com/office/drawing/2014/main" val="891891197"/>
                  </a:ext>
                </a:extLst>
              </a:tr>
            </a:tbl>
          </a:graphicData>
        </a:graphic>
      </p:graphicFrame>
    </p:spTree>
    <p:extLst>
      <p:ext uri="{BB962C8B-B14F-4D97-AF65-F5344CB8AC3E}">
        <p14:creationId xmlns:p14="http://schemas.microsoft.com/office/powerpoint/2010/main" val="33694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D8A3385-7699-4455-8341-ED4D5EF9FEE0}"/>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DE5F0115-DCAF-4DEB-8D35-1362B4F1A907}"/>
              </a:ext>
            </a:extLst>
          </p:cNvPr>
          <p:cNvSpPr txBox="1"/>
          <p:nvPr/>
        </p:nvSpPr>
        <p:spPr>
          <a:xfrm>
            <a:off x="251520" y="116632"/>
            <a:ext cx="7992888" cy="369332"/>
          </a:xfrm>
          <a:prstGeom prst="rect">
            <a:avLst/>
          </a:prstGeom>
          <a:noFill/>
        </p:spPr>
        <p:txBody>
          <a:bodyPr wrap="square" rtlCol="0">
            <a:spAutoFit/>
          </a:bodyPr>
          <a:lstStyle/>
          <a:p>
            <a:r>
              <a:rPr kumimoji="1" lang="ja-JP" altLang="en-US" b="1" dirty="0">
                <a:solidFill>
                  <a:srgbClr val="C00000"/>
                </a:solidFill>
              </a:rPr>
              <a:t>研究設備マスタープラン</a:t>
            </a:r>
          </a:p>
        </p:txBody>
      </p:sp>
      <p:sp>
        <p:nvSpPr>
          <p:cNvPr id="4" name="テキスト ボックス 3">
            <a:extLst>
              <a:ext uri="{FF2B5EF4-FFF2-40B4-BE49-F238E27FC236}">
                <a16:creationId xmlns:a16="http://schemas.microsoft.com/office/drawing/2014/main" id="{7D9080F3-DE73-428E-9012-2428CD28DE58}"/>
              </a:ext>
            </a:extLst>
          </p:cNvPr>
          <p:cNvSpPr txBox="1"/>
          <p:nvPr/>
        </p:nvSpPr>
        <p:spPr>
          <a:xfrm>
            <a:off x="251520" y="781103"/>
            <a:ext cx="5325544" cy="400110"/>
          </a:xfrm>
          <a:prstGeom prst="rect">
            <a:avLst/>
          </a:prstGeom>
          <a:noFill/>
        </p:spPr>
        <p:txBody>
          <a:bodyPr wrap="square" rtlCol="0">
            <a:spAutoFit/>
          </a:bodyPr>
          <a:lstStyle/>
          <a:p>
            <a:r>
              <a:rPr kumimoji="1" lang="ja-JP" altLang="en-US" sz="2000" b="1" dirty="0">
                <a:solidFill>
                  <a:schemeClr val="accent5">
                    <a:lumMod val="75000"/>
                  </a:schemeClr>
                </a:solidFill>
              </a:rPr>
              <a:t>研究設備マスタープランとは</a:t>
            </a:r>
          </a:p>
        </p:txBody>
      </p:sp>
      <p:sp>
        <p:nvSpPr>
          <p:cNvPr id="6" name="テキスト ボックス 5">
            <a:extLst>
              <a:ext uri="{FF2B5EF4-FFF2-40B4-BE49-F238E27FC236}">
                <a16:creationId xmlns:a16="http://schemas.microsoft.com/office/drawing/2014/main" id="{0F8B92C1-44A1-43A8-903F-EA60D097096D}"/>
              </a:ext>
            </a:extLst>
          </p:cNvPr>
          <p:cNvSpPr txBox="1"/>
          <p:nvPr/>
        </p:nvSpPr>
        <p:spPr>
          <a:xfrm>
            <a:off x="415997" y="1327315"/>
            <a:ext cx="8347535" cy="1200329"/>
          </a:xfrm>
          <a:prstGeom prst="rect">
            <a:avLst/>
          </a:prstGeom>
          <a:noFill/>
        </p:spPr>
        <p:txBody>
          <a:bodyPr wrap="square" rtlCol="0">
            <a:spAutoFit/>
          </a:bodyPr>
          <a:lstStyle/>
          <a:p>
            <a:r>
              <a:rPr kumimoji="1" lang="ja-JP" altLang="en-US" b="1" dirty="0"/>
              <a:t>新潟大学の中期目標・中期計画を支援し、研究基盤を合理的かつ効率的に整備することを目的として、本学の研究者の合意に基づき策定される</a:t>
            </a:r>
            <a:r>
              <a:rPr kumimoji="1" lang="ja-JP" altLang="en-US" b="1" dirty="0">
                <a:solidFill>
                  <a:srgbClr val="C00000"/>
                </a:solidFill>
              </a:rPr>
              <a:t>中・大型研究設備の整備計画</a:t>
            </a:r>
            <a:r>
              <a:rPr kumimoji="1" lang="ja-JP" altLang="en-US" b="1" dirty="0"/>
              <a:t>。</a:t>
            </a:r>
            <a:endParaRPr kumimoji="1" lang="en-US" altLang="ja-JP" b="1" dirty="0"/>
          </a:p>
          <a:p>
            <a:endParaRPr kumimoji="1" lang="en-US" altLang="ja-JP" b="1" dirty="0"/>
          </a:p>
        </p:txBody>
      </p:sp>
      <p:sp>
        <p:nvSpPr>
          <p:cNvPr id="10" name="テキスト ボックス 9">
            <a:extLst>
              <a:ext uri="{FF2B5EF4-FFF2-40B4-BE49-F238E27FC236}">
                <a16:creationId xmlns:a16="http://schemas.microsoft.com/office/drawing/2014/main" id="{9771826E-5994-412A-8B26-5BAA00DFD04C}"/>
              </a:ext>
            </a:extLst>
          </p:cNvPr>
          <p:cNvSpPr txBox="1"/>
          <p:nvPr/>
        </p:nvSpPr>
        <p:spPr>
          <a:xfrm>
            <a:off x="469262" y="2438867"/>
            <a:ext cx="2584657" cy="400110"/>
          </a:xfrm>
          <a:prstGeom prst="rect">
            <a:avLst/>
          </a:prstGeom>
          <a:noFill/>
        </p:spPr>
        <p:txBody>
          <a:bodyPr wrap="square" rtlCol="0">
            <a:spAutoFit/>
          </a:bodyPr>
          <a:lstStyle/>
          <a:p>
            <a:r>
              <a:rPr kumimoji="1" lang="ja-JP" altLang="en-US" sz="2000" b="1" dirty="0">
                <a:solidFill>
                  <a:srgbClr val="0070C0"/>
                </a:solidFill>
              </a:rPr>
              <a:t>対象となる設備</a:t>
            </a:r>
          </a:p>
        </p:txBody>
      </p:sp>
      <p:sp>
        <p:nvSpPr>
          <p:cNvPr id="11" name="テキスト ボックス 10">
            <a:extLst>
              <a:ext uri="{FF2B5EF4-FFF2-40B4-BE49-F238E27FC236}">
                <a16:creationId xmlns:a16="http://schemas.microsoft.com/office/drawing/2014/main" id="{8C5D099E-E0AA-47D7-8898-55C506E0F04D}"/>
              </a:ext>
            </a:extLst>
          </p:cNvPr>
          <p:cNvSpPr txBox="1"/>
          <p:nvPr/>
        </p:nvSpPr>
        <p:spPr>
          <a:xfrm>
            <a:off x="1097049" y="2854513"/>
            <a:ext cx="7505414" cy="2585323"/>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b="1" dirty="0"/>
              <a:t>研究設備を対象とする。</a:t>
            </a:r>
            <a:endParaRPr kumimoji="1" lang="en-US" altLang="ja-JP" b="1" dirty="0"/>
          </a:p>
          <a:p>
            <a:r>
              <a:rPr kumimoji="1" lang="ja-JP" altLang="en-US" b="1" dirty="0"/>
              <a:t>　</a:t>
            </a:r>
            <a:r>
              <a:rPr kumimoji="1" lang="en-US" altLang="ja-JP" b="1" dirty="0"/>
              <a:t>(</a:t>
            </a:r>
            <a:r>
              <a:rPr kumimoji="1" lang="ja-JP" altLang="en-US" b="1" dirty="0"/>
              <a:t>教育用設備のうち教育を主たる目的とする設備と医療用設備</a:t>
            </a:r>
            <a:endParaRPr kumimoji="1" lang="en-US" altLang="ja-JP" b="1" dirty="0"/>
          </a:p>
          <a:p>
            <a:r>
              <a:rPr kumimoji="1" lang="ja-JP" altLang="en-US" b="1" dirty="0"/>
              <a:t>　とは含まない</a:t>
            </a:r>
            <a:r>
              <a:rPr kumimoji="1" lang="en-US" altLang="ja-JP" b="1" dirty="0"/>
              <a:t>)</a:t>
            </a:r>
          </a:p>
          <a:p>
            <a:pPr marL="342900" indent="-342900">
              <a:buFont typeface="Arial" panose="020B0604020202020204" pitchFamily="34" charset="0"/>
              <a:buChar char="•"/>
            </a:pPr>
            <a:endParaRPr kumimoji="1" lang="en-US" altLang="ja-JP" b="1" dirty="0"/>
          </a:p>
          <a:p>
            <a:pPr marL="342900" indent="-342900">
              <a:buFont typeface="Arial" panose="020B0604020202020204" pitchFamily="34" charset="0"/>
              <a:buChar char="•"/>
            </a:pPr>
            <a:r>
              <a:rPr kumimoji="1" lang="ja-JP" altLang="en-US" b="1" dirty="0"/>
              <a:t>価格が</a:t>
            </a:r>
            <a:r>
              <a:rPr kumimoji="1" lang="en-US" altLang="ja-JP" b="1" dirty="0"/>
              <a:t>1,000</a:t>
            </a:r>
            <a:r>
              <a:rPr kumimoji="1" lang="ja-JP" altLang="en-US" b="1" dirty="0"/>
              <a:t>万円以上を目安とする設備。</a:t>
            </a:r>
            <a:endParaRPr kumimoji="1" lang="en-US" altLang="ja-JP" b="1" dirty="0"/>
          </a:p>
          <a:p>
            <a:pPr marL="342900" indent="-342900">
              <a:buFont typeface="Arial" panose="020B0604020202020204" pitchFamily="34" charset="0"/>
              <a:buChar char="•"/>
            </a:pPr>
            <a:endParaRPr kumimoji="1" lang="en-US" altLang="ja-JP" b="1" dirty="0"/>
          </a:p>
          <a:p>
            <a:pPr marL="342900" indent="-342900">
              <a:buFont typeface="Arial" panose="020B0604020202020204" pitchFamily="34" charset="0"/>
              <a:buChar char="•"/>
            </a:pPr>
            <a:r>
              <a:rPr kumimoji="1" lang="ja-JP" altLang="en-US" b="1" dirty="0"/>
              <a:t>全学共用設備（複数の部局共用）を原則とする。</a:t>
            </a:r>
            <a:endParaRPr kumimoji="1" lang="en-US" altLang="ja-JP" b="1" dirty="0"/>
          </a:p>
          <a:p>
            <a:r>
              <a:rPr kumimoji="1" lang="ja-JP" altLang="en-US" b="1" dirty="0"/>
              <a:t>　</a:t>
            </a:r>
            <a:r>
              <a:rPr kumimoji="1" lang="en-US" altLang="ja-JP" b="1" dirty="0"/>
              <a:t>(</a:t>
            </a:r>
            <a:r>
              <a:rPr kumimoji="1" lang="ja-JP" altLang="en-US" b="1" dirty="0"/>
              <a:t>単一部局内共用設備、非共用（専有）設備でも大学の研究強化に資</a:t>
            </a:r>
            <a:endParaRPr kumimoji="1" lang="en-US" altLang="ja-JP" b="1" dirty="0"/>
          </a:p>
          <a:p>
            <a:r>
              <a:rPr kumimoji="1" lang="ja-JP" altLang="en-US" b="1" dirty="0"/>
              <a:t>　する設備と判断される場合は対象とする。</a:t>
            </a:r>
            <a:r>
              <a:rPr kumimoji="1" lang="en-US" altLang="ja-JP" b="1" dirty="0"/>
              <a:t>)</a:t>
            </a:r>
            <a:endParaRPr kumimoji="1" lang="ja-JP" altLang="en-US" b="1" dirty="0"/>
          </a:p>
        </p:txBody>
      </p:sp>
    </p:spTree>
    <p:extLst>
      <p:ext uri="{BB962C8B-B14F-4D97-AF65-F5344CB8AC3E}">
        <p14:creationId xmlns:p14="http://schemas.microsoft.com/office/powerpoint/2010/main" val="283787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D8A3385-7699-4455-8341-ED4D5EF9FEE0}"/>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DE5F0115-DCAF-4DEB-8D35-1362B4F1A907}"/>
              </a:ext>
            </a:extLst>
          </p:cNvPr>
          <p:cNvSpPr txBox="1"/>
          <p:nvPr/>
        </p:nvSpPr>
        <p:spPr>
          <a:xfrm>
            <a:off x="251520" y="116632"/>
            <a:ext cx="7992888" cy="400110"/>
          </a:xfrm>
          <a:prstGeom prst="rect">
            <a:avLst/>
          </a:prstGeom>
          <a:noFill/>
        </p:spPr>
        <p:txBody>
          <a:bodyPr wrap="square" rtlCol="0">
            <a:spAutoFit/>
          </a:bodyPr>
          <a:lstStyle/>
          <a:p>
            <a:r>
              <a:rPr kumimoji="1" lang="ja-JP" altLang="en-US" sz="2000" b="1" dirty="0">
                <a:solidFill>
                  <a:srgbClr val="C00000"/>
                </a:solidFill>
              </a:rPr>
              <a:t>研究者個人アンケート</a:t>
            </a:r>
            <a:endParaRPr kumimoji="1" lang="ja-JP" altLang="en-US" b="1" dirty="0">
              <a:solidFill>
                <a:srgbClr val="C00000"/>
              </a:solidFill>
            </a:endParaRPr>
          </a:p>
        </p:txBody>
      </p:sp>
      <p:sp>
        <p:nvSpPr>
          <p:cNvPr id="5" name="テキスト ボックス 4">
            <a:extLst>
              <a:ext uri="{FF2B5EF4-FFF2-40B4-BE49-F238E27FC236}">
                <a16:creationId xmlns:a16="http://schemas.microsoft.com/office/drawing/2014/main" id="{2F83F60A-B660-4747-8539-440EFDB2653E}"/>
              </a:ext>
            </a:extLst>
          </p:cNvPr>
          <p:cNvSpPr txBox="1"/>
          <p:nvPr/>
        </p:nvSpPr>
        <p:spPr>
          <a:xfrm>
            <a:off x="415996" y="772265"/>
            <a:ext cx="4405745" cy="400110"/>
          </a:xfrm>
          <a:prstGeom prst="rect">
            <a:avLst/>
          </a:prstGeom>
          <a:noFill/>
        </p:spPr>
        <p:txBody>
          <a:bodyPr wrap="square" rtlCol="0">
            <a:spAutoFit/>
          </a:bodyPr>
          <a:lstStyle/>
          <a:p>
            <a:r>
              <a:rPr kumimoji="1" lang="ja-JP" altLang="en-US" sz="2000" b="1" dirty="0">
                <a:solidFill>
                  <a:srgbClr val="0070C0"/>
                </a:solidFill>
              </a:rPr>
              <a:t>アンケートの目的</a:t>
            </a:r>
          </a:p>
        </p:txBody>
      </p:sp>
      <p:sp>
        <p:nvSpPr>
          <p:cNvPr id="8" name="テキスト ボックス 7">
            <a:extLst>
              <a:ext uri="{FF2B5EF4-FFF2-40B4-BE49-F238E27FC236}">
                <a16:creationId xmlns:a16="http://schemas.microsoft.com/office/drawing/2014/main" id="{2A58E1C2-C429-49FF-86B8-F31B333EA868}"/>
              </a:ext>
            </a:extLst>
          </p:cNvPr>
          <p:cNvSpPr txBox="1"/>
          <p:nvPr/>
        </p:nvSpPr>
        <p:spPr>
          <a:xfrm>
            <a:off x="840917" y="1212971"/>
            <a:ext cx="7911146" cy="923330"/>
          </a:xfrm>
          <a:prstGeom prst="rect">
            <a:avLst/>
          </a:prstGeom>
          <a:noFill/>
        </p:spPr>
        <p:txBody>
          <a:bodyPr wrap="square" rtlCol="0">
            <a:spAutoFit/>
          </a:bodyPr>
          <a:lstStyle/>
          <a:p>
            <a:r>
              <a:rPr kumimoji="1" lang="ja-JP" altLang="en-US" b="1" dirty="0"/>
              <a:t>研究設備を必要とする全教員を対象として、要望する研究設備のアンケート調査を行い、本学が必要とする研究設備と研究者の動向を把握し、</a:t>
            </a:r>
            <a:r>
              <a:rPr kumimoji="1" lang="ja-JP" altLang="en-US" b="1" dirty="0">
                <a:solidFill>
                  <a:srgbClr val="0000FF"/>
                </a:solidFill>
              </a:rPr>
              <a:t>研究設備マスタープラン策定の基礎資料として活用</a:t>
            </a:r>
            <a:r>
              <a:rPr kumimoji="1" lang="ja-JP" altLang="en-US" b="1" dirty="0"/>
              <a:t>する。</a:t>
            </a:r>
          </a:p>
        </p:txBody>
      </p:sp>
      <p:sp>
        <p:nvSpPr>
          <p:cNvPr id="9" name="正方形/長方形 8">
            <a:extLst>
              <a:ext uri="{FF2B5EF4-FFF2-40B4-BE49-F238E27FC236}">
                <a16:creationId xmlns:a16="http://schemas.microsoft.com/office/drawing/2014/main" id="{060326D4-F56C-4061-BE5B-9290DC020411}"/>
              </a:ext>
            </a:extLst>
          </p:cNvPr>
          <p:cNvSpPr/>
          <p:nvPr/>
        </p:nvSpPr>
        <p:spPr>
          <a:xfrm>
            <a:off x="964719" y="2219408"/>
            <a:ext cx="7279689" cy="830997"/>
          </a:xfrm>
          <a:prstGeom prst="rect">
            <a:avLst/>
          </a:prstGeom>
        </p:spPr>
        <p:txBody>
          <a:bodyPr wrap="square">
            <a:spAutoFit/>
          </a:bodyPr>
          <a:lstStyle/>
          <a:p>
            <a:pPr indent="133350"/>
            <a:r>
              <a:rPr kumimoji="1" lang="en-US" altLang="ja-JP" sz="1600" b="1" dirty="0"/>
              <a:t>(</a:t>
            </a:r>
            <a:r>
              <a:rPr kumimoji="1" lang="ja-JP" altLang="en-US" sz="1600" b="1" dirty="0"/>
              <a:t>現在、平成</a:t>
            </a:r>
            <a:r>
              <a:rPr kumimoji="1" lang="en-US" altLang="ja-JP" sz="1600" b="1" dirty="0"/>
              <a:t>29</a:t>
            </a:r>
            <a:r>
              <a:rPr kumimoji="1" lang="ja-JP" altLang="en-US" sz="1600" b="1" dirty="0"/>
              <a:t>年度のアンケートで</a:t>
            </a:r>
            <a:r>
              <a:rPr kumimoji="1" lang="en-US" altLang="ja-JP" sz="1600" b="1" dirty="0"/>
              <a:t>1</a:t>
            </a:r>
            <a:r>
              <a:rPr kumimoji="1" lang="ja-JP" altLang="en-US" sz="1600" b="1" dirty="0"/>
              <a:t>位にランキングされた研究設備は導入が決定され、また、</a:t>
            </a:r>
            <a:r>
              <a:rPr kumimoji="1" lang="en-US" altLang="ja-JP" sz="1600" b="1" dirty="0"/>
              <a:t> </a:t>
            </a:r>
            <a:r>
              <a:rPr kumimoji="1" lang="ja-JP" altLang="en-US" sz="1600" b="1" dirty="0"/>
              <a:t>平成</a:t>
            </a:r>
            <a:r>
              <a:rPr kumimoji="1" lang="en-US" altLang="ja-JP" sz="1600" b="1" dirty="0"/>
              <a:t>30</a:t>
            </a:r>
            <a:r>
              <a:rPr kumimoji="1" lang="ja-JP" altLang="en-US" sz="1600" b="1" dirty="0"/>
              <a:t>年度のアンケートで</a:t>
            </a:r>
            <a:r>
              <a:rPr kumimoji="1" lang="en-US" altLang="ja-JP" sz="1600" b="1" dirty="0"/>
              <a:t>1</a:t>
            </a:r>
            <a:r>
              <a:rPr kumimoji="1" lang="ja-JP" altLang="en-US" sz="1600" b="1" dirty="0"/>
              <a:t>位にランキングされた研究設備についても導入に向けて調整を始めています。</a:t>
            </a:r>
            <a:r>
              <a:rPr kumimoji="1" lang="en-US" altLang="ja-JP" sz="1600" b="1" dirty="0"/>
              <a:t>)</a:t>
            </a:r>
            <a:endParaRPr lang="ja-JP" altLang="ja-JP" sz="1600" kern="100" dirty="0">
              <a:ea typeface="游明朝" panose="02020400000000000000" pitchFamily="18"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1DA5358E-23FC-4105-A921-05EEB1978443}"/>
              </a:ext>
            </a:extLst>
          </p:cNvPr>
          <p:cNvSpPr txBox="1"/>
          <p:nvPr/>
        </p:nvSpPr>
        <p:spPr>
          <a:xfrm>
            <a:off x="415996" y="3308351"/>
            <a:ext cx="7121146" cy="400110"/>
          </a:xfrm>
          <a:prstGeom prst="rect">
            <a:avLst/>
          </a:prstGeom>
          <a:noFill/>
        </p:spPr>
        <p:txBody>
          <a:bodyPr wrap="square" rtlCol="0">
            <a:spAutoFit/>
          </a:bodyPr>
          <a:lstStyle/>
          <a:p>
            <a:r>
              <a:rPr kumimoji="1" lang="ja-JP" altLang="en-US" sz="2000" b="1" dirty="0">
                <a:solidFill>
                  <a:srgbClr val="0070C0"/>
                </a:solidFill>
              </a:rPr>
              <a:t>対象となる設備</a:t>
            </a:r>
            <a:r>
              <a:rPr kumimoji="1" lang="en-US" altLang="ja-JP" sz="2000" b="1" dirty="0">
                <a:solidFill>
                  <a:srgbClr val="0070C0"/>
                </a:solidFill>
              </a:rPr>
              <a:t>(</a:t>
            </a:r>
            <a:r>
              <a:rPr kumimoji="1" lang="ja-JP" altLang="en-US" sz="2000" b="1" dirty="0">
                <a:solidFill>
                  <a:srgbClr val="0070C0"/>
                </a:solidFill>
              </a:rPr>
              <a:t>研究設備マスタープランの対象となる設備</a:t>
            </a:r>
            <a:r>
              <a:rPr kumimoji="1" lang="en-US" altLang="ja-JP" sz="2000" b="1" dirty="0">
                <a:solidFill>
                  <a:srgbClr val="0070C0"/>
                </a:solidFill>
              </a:rPr>
              <a:t>)</a:t>
            </a:r>
            <a:endParaRPr kumimoji="1" lang="ja-JP" altLang="en-US" sz="2000" b="1" dirty="0">
              <a:solidFill>
                <a:srgbClr val="0070C0"/>
              </a:solidFill>
            </a:endParaRPr>
          </a:p>
        </p:txBody>
      </p:sp>
      <p:sp>
        <p:nvSpPr>
          <p:cNvPr id="11" name="テキスト ボックス 10">
            <a:extLst>
              <a:ext uri="{FF2B5EF4-FFF2-40B4-BE49-F238E27FC236}">
                <a16:creationId xmlns:a16="http://schemas.microsoft.com/office/drawing/2014/main" id="{E2A69E5D-52FB-4725-BB3D-9EABD1524810}"/>
              </a:ext>
            </a:extLst>
          </p:cNvPr>
          <p:cNvSpPr txBox="1"/>
          <p:nvPr/>
        </p:nvSpPr>
        <p:spPr>
          <a:xfrm>
            <a:off x="1043783" y="3723997"/>
            <a:ext cx="7505414" cy="923330"/>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b="1" dirty="0"/>
              <a:t>研究設備を対象とする。</a:t>
            </a:r>
            <a:endParaRPr kumimoji="1" lang="en-US" altLang="ja-JP" b="1" dirty="0"/>
          </a:p>
          <a:p>
            <a:pPr marL="342900" indent="-342900">
              <a:buFont typeface="Arial" panose="020B0604020202020204" pitchFamily="34" charset="0"/>
              <a:buChar char="•"/>
            </a:pPr>
            <a:r>
              <a:rPr kumimoji="1" lang="ja-JP" altLang="en-US" b="1" dirty="0"/>
              <a:t>価格が</a:t>
            </a:r>
            <a:r>
              <a:rPr kumimoji="1" lang="en-US" altLang="ja-JP" b="1" dirty="0"/>
              <a:t>1,000</a:t>
            </a:r>
            <a:r>
              <a:rPr kumimoji="1" lang="ja-JP" altLang="en-US" b="1" dirty="0"/>
              <a:t>万円以上を目安とした設備。</a:t>
            </a:r>
            <a:endParaRPr kumimoji="1" lang="en-US" altLang="ja-JP" b="1" dirty="0"/>
          </a:p>
          <a:p>
            <a:pPr marL="342900" indent="-342900">
              <a:buFont typeface="Arial" panose="020B0604020202020204" pitchFamily="34" charset="0"/>
              <a:buChar char="•"/>
            </a:pPr>
            <a:r>
              <a:rPr kumimoji="1" lang="ja-JP" altLang="en-US" b="1" dirty="0"/>
              <a:t>全学共用設備を原則とする。</a:t>
            </a:r>
            <a:endParaRPr kumimoji="1" lang="en-US" altLang="ja-JP" b="1" dirty="0"/>
          </a:p>
        </p:txBody>
      </p:sp>
      <p:sp>
        <p:nvSpPr>
          <p:cNvPr id="12" name="テキスト ボックス 11">
            <a:extLst>
              <a:ext uri="{FF2B5EF4-FFF2-40B4-BE49-F238E27FC236}">
                <a16:creationId xmlns:a16="http://schemas.microsoft.com/office/drawing/2014/main" id="{A5C91F4F-B286-44F8-8230-F7EC82C837F8}"/>
              </a:ext>
            </a:extLst>
          </p:cNvPr>
          <p:cNvSpPr txBox="1"/>
          <p:nvPr/>
        </p:nvSpPr>
        <p:spPr>
          <a:xfrm>
            <a:off x="915891" y="5059776"/>
            <a:ext cx="7377343" cy="923330"/>
          </a:xfrm>
          <a:prstGeom prst="rect">
            <a:avLst/>
          </a:prstGeom>
          <a:noFill/>
        </p:spPr>
        <p:txBody>
          <a:bodyPr wrap="square" rtlCol="0">
            <a:spAutoFit/>
          </a:bodyPr>
          <a:lstStyle/>
          <a:p>
            <a:r>
              <a:rPr kumimoji="1" lang="ja-JP" altLang="en-US" b="1" dirty="0"/>
              <a:t>法令に基づき整備すべき設備、部局の戦略上必要な設備、共用施設の運営に必要な設備は研究者個人アンケートの対象とはせず、施設・部局アンケートを別途実施して対応する。</a:t>
            </a:r>
          </a:p>
        </p:txBody>
      </p:sp>
    </p:spTree>
    <p:extLst>
      <p:ext uri="{BB962C8B-B14F-4D97-AF65-F5344CB8AC3E}">
        <p14:creationId xmlns:p14="http://schemas.microsoft.com/office/powerpoint/2010/main" val="154206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8B133A6-2599-45F8-BCC9-C5E3EFEA5550}"/>
              </a:ext>
            </a:extLst>
          </p:cNvPr>
          <p:cNvSpPr txBox="1"/>
          <p:nvPr/>
        </p:nvSpPr>
        <p:spPr>
          <a:xfrm>
            <a:off x="288327" y="822374"/>
            <a:ext cx="8640960" cy="646331"/>
          </a:xfrm>
          <a:prstGeom prst="rect">
            <a:avLst/>
          </a:prstGeom>
          <a:noFill/>
        </p:spPr>
        <p:txBody>
          <a:bodyPr wrap="square" rtlCol="0">
            <a:spAutoFit/>
          </a:bodyPr>
          <a:lstStyle/>
          <a:p>
            <a:r>
              <a:rPr kumimoji="1" lang="ja-JP" altLang="en-US" b="1" dirty="0"/>
              <a:t>◆研究者個人アンケートは</a:t>
            </a:r>
            <a:r>
              <a:rPr kumimoji="1" lang="ja-JP" altLang="en-US" b="1" dirty="0">
                <a:solidFill>
                  <a:srgbClr val="0000FF"/>
                </a:solidFill>
              </a:rPr>
              <a:t>中期目標・中期計画の初年度及び中間年度</a:t>
            </a:r>
            <a:r>
              <a:rPr kumimoji="1" lang="en-US" altLang="ja-JP" b="1" dirty="0">
                <a:solidFill>
                  <a:srgbClr val="0000FF"/>
                </a:solidFill>
              </a:rPr>
              <a:t>(3</a:t>
            </a:r>
            <a:r>
              <a:rPr kumimoji="1" lang="ja-JP" altLang="en-US" b="1" dirty="0">
                <a:solidFill>
                  <a:srgbClr val="0000FF"/>
                </a:solidFill>
              </a:rPr>
              <a:t>年毎</a:t>
            </a:r>
            <a:r>
              <a:rPr kumimoji="1" lang="en-US" altLang="ja-JP" b="1" dirty="0">
                <a:solidFill>
                  <a:srgbClr val="0000FF"/>
                </a:solidFill>
              </a:rPr>
              <a:t>)</a:t>
            </a:r>
            <a:r>
              <a:rPr kumimoji="1" lang="ja-JP" altLang="en-US" b="1" dirty="0"/>
              <a:t>に</a:t>
            </a:r>
            <a:endParaRPr kumimoji="1" lang="en-US" altLang="ja-JP" b="1" dirty="0"/>
          </a:p>
          <a:p>
            <a:r>
              <a:rPr kumimoji="1" lang="ja-JP" altLang="en-US" b="1" dirty="0"/>
              <a:t>　 実施し、研究設備マスタープランを更新する。</a:t>
            </a:r>
            <a:endParaRPr kumimoji="1" lang="en-US" altLang="ja-JP" b="1" dirty="0"/>
          </a:p>
        </p:txBody>
      </p:sp>
      <p:grpSp>
        <p:nvGrpSpPr>
          <p:cNvPr id="2" name="グループ化 1">
            <a:extLst>
              <a:ext uri="{FF2B5EF4-FFF2-40B4-BE49-F238E27FC236}">
                <a16:creationId xmlns:a16="http://schemas.microsoft.com/office/drawing/2014/main" id="{2987A032-0E06-4BB6-A02D-A68E707CD3B1}"/>
              </a:ext>
            </a:extLst>
          </p:cNvPr>
          <p:cNvGrpSpPr/>
          <p:nvPr/>
        </p:nvGrpSpPr>
        <p:grpSpPr>
          <a:xfrm>
            <a:off x="443490" y="3973692"/>
            <a:ext cx="7688547" cy="2823211"/>
            <a:chOff x="-354446" y="246534"/>
            <a:chExt cx="4446658" cy="1632800"/>
          </a:xfrm>
        </p:grpSpPr>
        <p:pic>
          <p:nvPicPr>
            <p:cNvPr id="3" name="図 2">
              <a:extLst>
                <a:ext uri="{FF2B5EF4-FFF2-40B4-BE49-F238E27FC236}">
                  <a16:creationId xmlns:a16="http://schemas.microsoft.com/office/drawing/2014/main" id="{397F843F-9E52-4B9A-970E-7726C1990D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235" y="460137"/>
              <a:ext cx="3855977" cy="1419197"/>
            </a:xfrm>
            <a:prstGeom prst="rect">
              <a:avLst/>
            </a:prstGeom>
            <a:noFill/>
            <a:ln>
              <a:noFill/>
            </a:ln>
          </p:spPr>
        </p:pic>
        <p:sp>
          <p:nvSpPr>
            <p:cNvPr id="4" name="テキスト ボックス 2">
              <a:extLst>
                <a:ext uri="{FF2B5EF4-FFF2-40B4-BE49-F238E27FC236}">
                  <a16:creationId xmlns:a16="http://schemas.microsoft.com/office/drawing/2014/main" id="{81B6551E-F2C3-4FCB-A9D8-EA0188054C7D}"/>
                </a:ext>
              </a:extLst>
            </p:cNvPr>
            <p:cNvSpPr txBox="1">
              <a:spLocks noChangeArrowheads="1"/>
            </p:cNvSpPr>
            <p:nvPr/>
          </p:nvSpPr>
          <p:spPr bwMode="auto">
            <a:xfrm>
              <a:off x="-354446" y="246534"/>
              <a:ext cx="2160270" cy="213603"/>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kumimoji="1" lang="ja-JP" altLang="en-US" b="1" dirty="0"/>
                <a:t>研究者個人アンケート実施計画</a:t>
              </a:r>
              <a:endParaRPr lang="ja-JP" kern="100" dirty="0">
                <a:effectLst/>
                <a:ea typeface="游明朝" panose="02020400000000000000" pitchFamily="18" charset="-128"/>
                <a:cs typeface="Times New Roman" panose="02020603050405020304" pitchFamily="18" charset="0"/>
              </a:endParaRPr>
            </a:p>
          </p:txBody>
        </p:sp>
      </p:grpSp>
      <p:cxnSp>
        <p:nvCxnSpPr>
          <p:cNvPr id="5" name="直線コネクタ 4">
            <a:extLst>
              <a:ext uri="{FF2B5EF4-FFF2-40B4-BE49-F238E27FC236}">
                <a16:creationId xmlns:a16="http://schemas.microsoft.com/office/drawing/2014/main" id="{DB942E3A-A10E-4CBD-BC00-9AAD77B03C7E}"/>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B4FD6315-B844-4074-B0DB-92304A43F546}"/>
              </a:ext>
            </a:extLst>
          </p:cNvPr>
          <p:cNvSpPr txBox="1"/>
          <p:nvPr/>
        </p:nvSpPr>
        <p:spPr>
          <a:xfrm>
            <a:off x="251520" y="116632"/>
            <a:ext cx="7992888" cy="400110"/>
          </a:xfrm>
          <a:prstGeom prst="rect">
            <a:avLst/>
          </a:prstGeom>
          <a:noFill/>
        </p:spPr>
        <p:txBody>
          <a:bodyPr wrap="square" rtlCol="0">
            <a:spAutoFit/>
          </a:bodyPr>
          <a:lstStyle/>
          <a:p>
            <a:r>
              <a:rPr kumimoji="1" lang="ja-JP" altLang="en-US" sz="2000" b="1" dirty="0">
                <a:solidFill>
                  <a:srgbClr val="C00000"/>
                </a:solidFill>
              </a:rPr>
              <a:t>アンケート実施及び取扱方針</a:t>
            </a:r>
            <a:endParaRPr kumimoji="1" lang="ja-JP" altLang="en-US" b="1" dirty="0">
              <a:solidFill>
                <a:srgbClr val="C00000"/>
              </a:solidFill>
            </a:endParaRPr>
          </a:p>
        </p:txBody>
      </p:sp>
      <p:sp>
        <p:nvSpPr>
          <p:cNvPr id="9" name="四角形: 角を丸くする 8">
            <a:extLst>
              <a:ext uri="{FF2B5EF4-FFF2-40B4-BE49-F238E27FC236}">
                <a16:creationId xmlns:a16="http://schemas.microsoft.com/office/drawing/2014/main" id="{97F677FF-D133-424B-B9F7-6713109B1BFB}"/>
              </a:ext>
            </a:extLst>
          </p:cNvPr>
          <p:cNvSpPr/>
          <p:nvPr/>
        </p:nvSpPr>
        <p:spPr>
          <a:xfrm>
            <a:off x="133165" y="717659"/>
            <a:ext cx="8851037" cy="3171258"/>
          </a:xfrm>
          <a:prstGeom prst="roundRect">
            <a:avLst>
              <a:gd name="adj" fmla="val 910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D2A3A5A-9341-4B37-89E9-ADB3CF8FD549}"/>
              </a:ext>
            </a:extLst>
          </p:cNvPr>
          <p:cNvSpPr/>
          <p:nvPr/>
        </p:nvSpPr>
        <p:spPr>
          <a:xfrm>
            <a:off x="325134" y="1519814"/>
            <a:ext cx="8567345" cy="2308324"/>
          </a:xfrm>
          <a:prstGeom prst="rect">
            <a:avLst/>
          </a:prstGeom>
        </p:spPr>
        <p:txBody>
          <a:bodyPr wrap="square">
            <a:spAutoFit/>
          </a:bodyPr>
          <a:lstStyle/>
          <a:p>
            <a:pPr marL="285750" indent="-285750">
              <a:buFont typeface="Arial" panose="020B0604020202020204" pitchFamily="34" charset="0"/>
              <a:buChar char="•"/>
            </a:pPr>
            <a:r>
              <a:rPr kumimoji="1" lang="ja-JP" altLang="en-US" b="1" dirty="0"/>
              <a:t>研究者個人アンケートは</a:t>
            </a:r>
            <a:r>
              <a:rPr kumimoji="1" lang="en-US" altLang="ja-JP" b="1" dirty="0"/>
              <a:t>2</a:t>
            </a:r>
            <a:r>
              <a:rPr kumimoji="1" lang="ja-JP" altLang="en-US" b="1" dirty="0"/>
              <a:t>段階調査</a:t>
            </a:r>
          </a:p>
          <a:p>
            <a:r>
              <a:rPr kumimoji="1" lang="ja-JP" altLang="en-US" b="1" dirty="0"/>
              <a:t>　　要望研究設備のリスト化を目的とする「</a:t>
            </a:r>
            <a:r>
              <a:rPr kumimoji="1" lang="en-US" altLang="ja-JP" b="1" dirty="0">
                <a:solidFill>
                  <a:srgbClr val="0000FF"/>
                </a:solidFill>
              </a:rPr>
              <a:t>1</a:t>
            </a:r>
            <a:r>
              <a:rPr kumimoji="1" lang="ja-JP" altLang="en-US" b="1" dirty="0">
                <a:solidFill>
                  <a:srgbClr val="0000FF"/>
                </a:solidFill>
              </a:rPr>
              <a:t>次アンケート</a:t>
            </a:r>
            <a:r>
              <a:rPr kumimoji="1" lang="ja-JP" altLang="en-US" b="1" dirty="0"/>
              <a:t>」</a:t>
            </a:r>
            <a:r>
              <a:rPr kumimoji="1" lang="en-US" altLang="ja-JP" b="1" dirty="0"/>
              <a:t>( </a:t>
            </a:r>
            <a:r>
              <a:rPr kumimoji="1" lang="ja-JP" altLang="en-US" b="1" dirty="0"/>
              <a:t>研究代表者を対象</a:t>
            </a:r>
            <a:r>
              <a:rPr kumimoji="1" lang="en-US" altLang="ja-JP" b="1" dirty="0"/>
              <a:t>)</a:t>
            </a:r>
            <a:endParaRPr kumimoji="1" lang="ja-JP" altLang="en-US" b="1" dirty="0"/>
          </a:p>
          <a:p>
            <a:r>
              <a:rPr kumimoji="1" lang="ja-JP" altLang="en-US" b="1" dirty="0"/>
              <a:t>　　</a:t>
            </a:r>
            <a:r>
              <a:rPr kumimoji="1" lang="en-US" altLang="ja-JP" b="1" dirty="0"/>
              <a:t>1</a:t>
            </a:r>
            <a:r>
              <a:rPr kumimoji="1" lang="ja-JP" altLang="en-US" b="1" dirty="0"/>
              <a:t>次アンケートで得られた設備リストへの投票を行う「</a:t>
            </a:r>
            <a:r>
              <a:rPr kumimoji="1" lang="en-US" altLang="ja-JP" b="1" dirty="0">
                <a:solidFill>
                  <a:srgbClr val="0000FF"/>
                </a:solidFill>
              </a:rPr>
              <a:t>2</a:t>
            </a:r>
            <a:r>
              <a:rPr kumimoji="1" lang="ja-JP" altLang="en-US" b="1" dirty="0">
                <a:solidFill>
                  <a:srgbClr val="0000FF"/>
                </a:solidFill>
              </a:rPr>
              <a:t>次アンケート</a:t>
            </a:r>
            <a:r>
              <a:rPr kumimoji="1" lang="ja-JP" altLang="en-US" b="1" dirty="0"/>
              <a:t>」</a:t>
            </a:r>
            <a:endParaRPr kumimoji="1" lang="en-US" altLang="ja-JP" b="1" dirty="0"/>
          </a:p>
          <a:p>
            <a:r>
              <a:rPr kumimoji="1" lang="ja-JP" altLang="en-US" b="1" dirty="0"/>
              <a:t>　　</a:t>
            </a:r>
            <a:r>
              <a:rPr kumimoji="1" lang="en-US" altLang="ja-JP" b="1" dirty="0"/>
              <a:t>(</a:t>
            </a:r>
            <a:r>
              <a:rPr kumimoji="1" lang="ja-JP" altLang="en-US" b="1" dirty="0"/>
              <a:t>本学の全教員を対象</a:t>
            </a:r>
            <a:r>
              <a:rPr kumimoji="1" lang="en-US" altLang="ja-JP" b="1" dirty="0"/>
              <a:t>)</a:t>
            </a:r>
            <a:endParaRPr kumimoji="1" lang="ja-JP" altLang="en-US" b="1" dirty="0"/>
          </a:p>
          <a:p>
            <a:pPr marL="342900" indent="-342900">
              <a:buFont typeface="Arial" panose="020B0604020202020204" pitchFamily="34" charset="0"/>
              <a:buChar char="•"/>
            </a:pPr>
            <a:endParaRPr kumimoji="1" lang="en-US" altLang="ja-JP" b="1" dirty="0"/>
          </a:p>
          <a:p>
            <a:pPr marL="285750" indent="-285750">
              <a:buFont typeface="Arial" panose="020B0604020202020204" pitchFamily="34" charset="0"/>
              <a:buChar char="•"/>
            </a:pPr>
            <a:r>
              <a:rPr kumimoji="1" lang="ja-JP" altLang="en-US" b="1" dirty="0"/>
              <a:t>アンケート結果の有効期限：</a:t>
            </a:r>
            <a:endParaRPr kumimoji="1" lang="en-US" altLang="ja-JP" b="1" dirty="0"/>
          </a:p>
          <a:p>
            <a:r>
              <a:rPr kumimoji="1" lang="ja-JP" altLang="en-US" b="1" dirty="0"/>
              <a:t>　　アンケート実施の翌年度から次のアンケート実施年度までの</a:t>
            </a:r>
            <a:r>
              <a:rPr kumimoji="1" lang="en-US" altLang="ja-JP" b="1" dirty="0">
                <a:solidFill>
                  <a:srgbClr val="0000FF"/>
                </a:solidFill>
              </a:rPr>
              <a:t>3</a:t>
            </a:r>
            <a:r>
              <a:rPr kumimoji="1" lang="ja-JP" altLang="en-US" b="1" dirty="0">
                <a:solidFill>
                  <a:srgbClr val="0000FF"/>
                </a:solidFill>
              </a:rPr>
              <a:t>年間 </a:t>
            </a:r>
            <a:r>
              <a:rPr kumimoji="1" lang="ja-JP" altLang="en-US" b="1" dirty="0"/>
              <a:t>　　</a:t>
            </a:r>
            <a:endParaRPr kumimoji="1" lang="en-US" altLang="ja-JP" b="1" dirty="0"/>
          </a:p>
          <a:p>
            <a:r>
              <a:rPr kumimoji="1" lang="ja-JP" altLang="en-US" b="1" dirty="0"/>
              <a:t>　　</a:t>
            </a:r>
            <a:r>
              <a:rPr kumimoji="1" lang="en-US" altLang="ja-JP" b="1" dirty="0"/>
              <a:t>(</a:t>
            </a:r>
            <a:r>
              <a:rPr kumimoji="1" lang="ja-JP" altLang="en-US" b="1" dirty="0"/>
              <a:t>新たにアンケートを実施した翌年からは新規アンケート結果を有効とする。</a:t>
            </a:r>
            <a:r>
              <a:rPr kumimoji="1" lang="en-US" altLang="ja-JP" b="1" dirty="0"/>
              <a:t>)</a:t>
            </a:r>
          </a:p>
        </p:txBody>
      </p:sp>
    </p:spTree>
    <p:extLst>
      <p:ext uri="{BB962C8B-B14F-4D97-AF65-F5344CB8AC3E}">
        <p14:creationId xmlns:p14="http://schemas.microsoft.com/office/powerpoint/2010/main" val="79171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A7B8D0C-8019-4160-A30D-3DBF6E3FC4BF}"/>
              </a:ext>
            </a:extLst>
          </p:cNvPr>
          <p:cNvSpPr txBox="1"/>
          <p:nvPr/>
        </p:nvSpPr>
        <p:spPr>
          <a:xfrm>
            <a:off x="307752" y="1270433"/>
            <a:ext cx="8555128" cy="3908762"/>
          </a:xfrm>
          <a:prstGeom prst="rect">
            <a:avLst/>
          </a:prstGeom>
          <a:noFill/>
        </p:spPr>
        <p:txBody>
          <a:bodyPr wrap="square" rtlCol="0">
            <a:spAutoFit/>
          </a:bodyPr>
          <a:lstStyle/>
          <a:p>
            <a:endParaRPr kumimoji="1" lang="ja-JP" altLang="en-US" b="1" dirty="0"/>
          </a:p>
          <a:p>
            <a:pPr marL="342900" indent="-342900">
              <a:buFont typeface="Arial" panose="020B0604020202020204" pitchFamily="34" charset="0"/>
              <a:buChar char="•"/>
            </a:pPr>
            <a:r>
              <a:rPr kumimoji="1" lang="ja-JP" altLang="en-US" b="1" dirty="0"/>
              <a:t>有効期間</a:t>
            </a:r>
            <a:r>
              <a:rPr kumimoji="1" lang="en-US" altLang="ja-JP" b="1" dirty="0"/>
              <a:t>(3</a:t>
            </a:r>
            <a:r>
              <a:rPr kumimoji="1" lang="ja-JP" altLang="en-US" b="1" dirty="0"/>
              <a:t>年間</a:t>
            </a:r>
            <a:r>
              <a:rPr kumimoji="1" lang="en-US" altLang="ja-JP" b="1" dirty="0"/>
              <a:t>)</a:t>
            </a:r>
            <a:r>
              <a:rPr kumimoji="1" lang="ja-JP" altLang="en-US" b="1" dirty="0"/>
              <a:t>での設備導入目標は、アンケート上位の</a:t>
            </a:r>
            <a:r>
              <a:rPr kumimoji="1" lang="en-US" altLang="ja-JP" b="1" dirty="0"/>
              <a:t>3</a:t>
            </a:r>
            <a:r>
              <a:rPr kumimoji="1" lang="ja-JP" altLang="en-US" b="1" dirty="0"/>
              <a:t>設備とする。</a:t>
            </a:r>
            <a:endParaRPr kumimoji="1" lang="en-US" altLang="ja-JP" b="1" dirty="0"/>
          </a:p>
          <a:p>
            <a:endParaRPr kumimoji="1" lang="en-US" altLang="ja-JP" b="1" dirty="0"/>
          </a:p>
          <a:p>
            <a:pPr marL="342900" indent="-342900">
              <a:buFont typeface="Arial" panose="020B0604020202020204" pitchFamily="34" charset="0"/>
              <a:buChar char="•"/>
            </a:pPr>
            <a:r>
              <a:rPr kumimoji="1" lang="en-US" altLang="ja-JP" b="1" dirty="0"/>
              <a:t>7500</a:t>
            </a:r>
            <a:r>
              <a:rPr kumimoji="1" lang="ja-JP" altLang="en-US" b="1" dirty="0"/>
              <a:t>万円</a:t>
            </a:r>
            <a:r>
              <a:rPr kumimoji="1" lang="en-US" altLang="ja-JP" b="1" dirty="0"/>
              <a:t>(※)</a:t>
            </a:r>
            <a:r>
              <a:rPr kumimoji="1" lang="ja-JP" altLang="en-US" b="1" dirty="0"/>
              <a:t>を目安として、それを超える金額の要望設備を要望設備</a:t>
            </a:r>
            <a:r>
              <a:rPr kumimoji="1" lang="en-US" altLang="ja-JP" b="1" dirty="0"/>
              <a:t>(</a:t>
            </a:r>
            <a:r>
              <a:rPr kumimoji="1" lang="ja-JP" altLang="en-US" b="1" dirty="0"/>
              <a:t>高額</a:t>
            </a:r>
            <a:r>
              <a:rPr kumimoji="1" lang="en-US" altLang="ja-JP" b="1" dirty="0"/>
              <a:t>)</a:t>
            </a:r>
          </a:p>
          <a:p>
            <a:r>
              <a:rPr kumimoji="1" lang="ja-JP" altLang="en-US" b="1" dirty="0"/>
              <a:t>　 とする。</a:t>
            </a:r>
            <a:endParaRPr kumimoji="1" lang="en-US" altLang="ja-JP" b="1" dirty="0"/>
          </a:p>
          <a:p>
            <a:r>
              <a:rPr kumimoji="1" lang="en-US" altLang="ja-JP" b="1" dirty="0"/>
              <a:t>      </a:t>
            </a:r>
            <a:r>
              <a:rPr kumimoji="1" lang="en-US" altLang="ja-JP" sz="1600" b="1" dirty="0"/>
              <a:t>※</a:t>
            </a:r>
            <a:r>
              <a:rPr kumimoji="1" lang="ja-JP" altLang="en-US" sz="1600" b="1" dirty="0"/>
              <a:t>：有効期間</a:t>
            </a:r>
            <a:r>
              <a:rPr kumimoji="1" lang="en-US" altLang="ja-JP" sz="1600" b="1" dirty="0"/>
              <a:t>(3</a:t>
            </a:r>
            <a:r>
              <a:rPr kumimoji="1" lang="ja-JP" altLang="en-US" sz="1600" b="1" dirty="0"/>
              <a:t>年間</a:t>
            </a:r>
            <a:r>
              <a:rPr kumimoji="1" lang="en-US" altLang="ja-JP" sz="1600" b="1" dirty="0"/>
              <a:t>)</a:t>
            </a:r>
            <a:r>
              <a:rPr kumimoji="1" lang="ja-JP" altLang="en-US" sz="1600" b="1" dirty="0"/>
              <a:t>で学内予算において確保できる財源額の概ね</a:t>
            </a:r>
            <a:r>
              <a:rPr kumimoji="1" lang="en-US" altLang="ja-JP" sz="1600" b="1" dirty="0"/>
              <a:t> 1/2</a:t>
            </a:r>
            <a:r>
              <a:rPr kumimoji="1" lang="ja-JP" altLang="en-US" sz="1600" b="1" dirty="0"/>
              <a:t>の金額。</a:t>
            </a:r>
            <a:endParaRPr kumimoji="1" lang="en-US" altLang="ja-JP" sz="1600" b="1" dirty="0"/>
          </a:p>
          <a:p>
            <a:endParaRPr kumimoji="1" lang="en-US" altLang="ja-JP" b="1" dirty="0"/>
          </a:p>
          <a:p>
            <a:endParaRPr kumimoji="1" lang="ja-JP" altLang="en-US" b="1" dirty="0"/>
          </a:p>
          <a:p>
            <a:pPr marL="342900" indent="-342900">
              <a:buFont typeface="Arial" panose="020B0604020202020204" pitchFamily="34" charset="0"/>
              <a:buChar char="•"/>
            </a:pPr>
            <a:r>
              <a:rPr kumimoji="1" lang="ja-JP" altLang="en-US" b="1" dirty="0"/>
              <a:t>要望設備</a:t>
            </a:r>
            <a:r>
              <a:rPr kumimoji="1" lang="en-US" altLang="ja-JP" b="1" dirty="0"/>
              <a:t>(</a:t>
            </a:r>
            <a:r>
              <a:rPr kumimoji="1" lang="ja-JP" altLang="en-US" b="1" dirty="0"/>
              <a:t>高額</a:t>
            </a:r>
            <a:r>
              <a:rPr kumimoji="1" lang="en-US" altLang="ja-JP" b="1" dirty="0"/>
              <a:t>)</a:t>
            </a:r>
            <a:r>
              <a:rPr kumimoji="1" lang="ja-JP" altLang="en-US" b="1" dirty="0"/>
              <a:t>について、下記条件①、②を満たす設備を概算要求設備とする。</a:t>
            </a:r>
            <a:endParaRPr kumimoji="1" lang="en-US" altLang="ja-JP" b="1" dirty="0"/>
          </a:p>
          <a:p>
            <a:endParaRPr kumimoji="1" lang="ja-JP" altLang="en-US" b="1" dirty="0"/>
          </a:p>
          <a:p>
            <a:r>
              <a:rPr kumimoji="1" lang="ja-JP" altLang="en-US" sz="1600" b="1" dirty="0"/>
              <a:t>      ①要望設備</a:t>
            </a:r>
            <a:r>
              <a:rPr kumimoji="1" lang="en-US" altLang="ja-JP" sz="1600" b="1" dirty="0"/>
              <a:t>(</a:t>
            </a:r>
            <a:r>
              <a:rPr kumimoji="1" lang="ja-JP" altLang="en-US" sz="1600" b="1" dirty="0"/>
              <a:t>高額</a:t>
            </a:r>
            <a:r>
              <a:rPr kumimoji="1" lang="en-US" altLang="ja-JP" sz="1600" b="1" dirty="0"/>
              <a:t>)</a:t>
            </a:r>
            <a:r>
              <a:rPr kumimoji="1" lang="ja-JP" altLang="en-US" sz="1600" b="1" dirty="0"/>
              <a:t>の得票</a:t>
            </a:r>
            <a:r>
              <a:rPr kumimoji="1" lang="en-US" altLang="ja-JP" sz="1600" b="1" dirty="0"/>
              <a:t>1</a:t>
            </a:r>
            <a:r>
              <a:rPr kumimoji="1" lang="ja-JP" altLang="en-US" sz="1600" b="1" dirty="0"/>
              <a:t>位。</a:t>
            </a:r>
            <a:endParaRPr kumimoji="1" lang="en-US" altLang="ja-JP" sz="1600" b="1" dirty="0"/>
          </a:p>
          <a:p>
            <a:r>
              <a:rPr kumimoji="1" lang="ja-JP" altLang="en-US" sz="1600" b="1" dirty="0"/>
              <a:t>      ②要望設備</a:t>
            </a:r>
            <a:r>
              <a:rPr kumimoji="1" lang="en-US" altLang="ja-JP" sz="1600" b="1" dirty="0"/>
              <a:t>(</a:t>
            </a:r>
            <a:r>
              <a:rPr kumimoji="1" lang="ja-JP" altLang="en-US" sz="1600" b="1" dirty="0"/>
              <a:t>高額</a:t>
            </a:r>
            <a:r>
              <a:rPr kumimoji="1" lang="en-US" altLang="ja-JP" sz="1600" b="1" dirty="0"/>
              <a:t>)</a:t>
            </a:r>
            <a:r>
              <a:rPr kumimoji="1" lang="ja-JP" altLang="en-US" sz="1600" b="1" dirty="0"/>
              <a:t>を除く個人アンケートの上位</a:t>
            </a:r>
            <a:r>
              <a:rPr kumimoji="1" lang="en-US" altLang="ja-JP" sz="1600" b="1" dirty="0"/>
              <a:t>5</a:t>
            </a:r>
            <a:r>
              <a:rPr kumimoji="1" lang="ja-JP" altLang="en-US" sz="1600" b="1" dirty="0"/>
              <a:t>番目と同等以上の得票を得ている。</a:t>
            </a:r>
          </a:p>
          <a:p>
            <a:endParaRPr kumimoji="1" lang="ja-JP" altLang="en-US" b="1" dirty="0"/>
          </a:p>
          <a:p>
            <a:pPr marL="342900" indent="-342900">
              <a:buFont typeface="Arial" panose="020B0604020202020204" pitchFamily="34" charset="0"/>
              <a:buChar char="•"/>
            </a:pPr>
            <a:endParaRPr kumimoji="1" lang="en-US" altLang="ja-JP" b="1" dirty="0"/>
          </a:p>
        </p:txBody>
      </p:sp>
      <p:cxnSp>
        <p:nvCxnSpPr>
          <p:cNvPr id="4" name="直線コネクタ 3">
            <a:extLst>
              <a:ext uri="{FF2B5EF4-FFF2-40B4-BE49-F238E27FC236}">
                <a16:creationId xmlns:a16="http://schemas.microsoft.com/office/drawing/2014/main" id="{5DAA53D0-01C2-430B-8F3E-1A67119ED98E}"/>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69E4E5FB-8135-41CE-A67D-DE3A2BBA84D6}"/>
              </a:ext>
            </a:extLst>
          </p:cNvPr>
          <p:cNvSpPr txBox="1"/>
          <p:nvPr/>
        </p:nvSpPr>
        <p:spPr>
          <a:xfrm>
            <a:off x="251520" y="116632"/>
            <a:ext cx="7992888" cy="400110"/>
          </a:xfrm>
          <a:prstGeom prst="rect">
            <a:avLst/>
          </a:prstGeom>
          <a:noFill/>
        </p:spPr>
        <p:txBody>
          <a:bodyPr wrap="square" rtlCol="0">
            <a:spAutoFit/>
          </a:bodyPr>
          <a:lstStyle/>
          <a:p>
            <a:r>
              <a:rPr kumimoji="1" lang="ja-JP" altLang="en-US" sz="2000" b="1" dirty="0">
                <a:solidFill>
                  <a:srgbClr val="C00000"/>
                </a:solidFill>
              </a:rPr>
              <a:t>アンケート実施及び取扱方針</a:t>
            </a:r>
            <a:endParaRPr kumimoji="1" lang="ja-JP" altLang="en-US" b="1" dirty="0">
              <a:solidFill>
                <a:srgbClr val="C00000"/>
              </a:solidFill>
            </a:endParaRPr>
          </a:p>
        </p:txBody>
      </p:sp>
      <p:sp>
        <p:nvSpPr>
          <p:cNvPr id="6" name="四角形: 角を丸くする 5">
            <a:extLst>
              <a:ext uri="{FF2B5EF4-FFF2-40B4-BE49-F238E27FC236}">
                <a16:creationId xmlns:a16="http://schemas.microsoft.com/office/drawing/2014/main" id="{ACA856ED-F40D-4A7C-9591-267939D60066}"/>
              </a:ext>
            </a:extLst>
          </p:cNvPr>
          <p:cNvSpPr/>
          <p:nvPr/>
        </p:nvSpPr>
        <p:spPr>
          <a:xfrm>
            <a:off x="146481" y="983989"/>
            <a:ext cx="8851037" cy="4395874"/>
          </a:xfrm>
          <a:prstGeom prst="roundRect">
            <a:avLst>
              <a:gd name="adj" fmla="val 9109"/>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9323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786BB3C2-6E03-4ABA-B5AE-D8808E8EA3F0}"/>
              </a:ext>
            </a:extLst>
          </p:cNvPr>
          <p:cNvGrpSpPr/>
          <p:nvPr/>
        </p:nvGrpSpPr>
        <p:grpSpPr>
          <a:xfrm>
            <a:off x="125484" y="970796"/>
            <a:ext cx="8893031" cy="3880210"/>
            <a:chOff x="250969" y="2434822"/>
            <a:chExt cx="8893031" cy="3880210"/>
          </a:xfrm>
        </p:grpSpPr>
        <p:grpSp>
          <p:nvGrpSpPr>
            <p:cNvPr id="8" name="グループ化 7">
              <a:extLst>
                <a:ext uri="{FF2B5EF4-FFF2-40B4-BE49-F238E27FC236}">
                  <a16:creationId xmlns:a16="http://schemas.microsoft.com/office/drawing/2014/main" id="{E3541AFC-2962-463A-9301-5DA3E2C105A2}"/>
                </a:ext>
              </a:extLst>
            </p:cNvPr>
            <p:cNvGrpSpPr/>
            <p:nvPr/>
          </p:nvGrpSpPr>
          <p:grpSpPr>
            <a:xfrm>
              <a:off x="332623" y="5908196"/>
              <a:ext cx="8736729" cy="342670"/>
              <a:chOff x="221949" y="5165489"/>
              <a:chExt cx="8736729" cy="342670"/>
            </a:xfrm>
          </p:grpSpPr>
          <p:sp>
            <p:nvSpPr>
              <p:cNvPr id="70" name="正方形/長方形 69">
                <a:extLst>
                  <a:ext uri="{FF2B5EF4-FFF2-40B4-BE49-F238E27FC236}">
                    <a16:creationId xmlns:a16="http://schemas.microsoft.com/office/drawing/2014/main" id="{18904518-4617-4FD9-9E5E-A828328FE085}"/>
                  </a:ext>
                </a:extLst>
              </p:cNvPr>
              <p:cNvSpPr/>
              <p:nvPr/>
            </p:nvSpPr>
            <p:spPr>
              <a:xfrm>
                <a:off x="221949" y="5165489"/>
                <a:ext cx="8736729" cy="34267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322D6536-E555-4E89-B876-6A655DB54B58}"/>
                  </a:ext>
                </a:extLst>
              </p:cNvPr>
              <p:cNvSpPr txBox="1"/>
              <p:nvPr/>
            </p:nvSpPr>
            <p:spPr>
              <a:xfrm>
                <a:off x="440753" y="5185162"/>
                <a:ext cx="3556164" cy="261610"/>
              </a:xfrm>
              <a:prstGeom prst="rect">
                <a:avLst/>
              </a:prstGeom>
              <a:solidFill>
                <a:schemeClr val="bg2">
                  <a:lumMod val="90000"/>
                </a:schemeClr>
              </a:solid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・順位付けに際して設備グループ毎の合計評価は行わない</a:t>
                </a:r>
              </a:p>
            </p:txBody>
          </p:sp>
        </p:grpSp>
        <p:grpSp>
          <p:nvGrpSpPr>
            <p:cNvPr id="71" name="グループ化 70">
              <a:extLst>
                <a:ext uri="{FF2B5EF4-FFF2-40B4-BE49-F238E27FC236}">
                  <a16:creationId xmlns:a16="http://schemas.microsoft.com/office/drawing/2014/main" id="{011F7F9F-80A6-4F43-8558-FAE98D6ADDDA}"/>
                </a:ext>
              </a:extLst>
            </p:cNvPr>
            <p:cNvGrpSpPr/>
            <p:nvPr/>
          </p:nvGrpSpPr>
          <p:grpSpPr>
            <a:xfrm>
              <a:off x="400798" y="4925596"/>
              <a:ext cx="6582454" cy="922413"/>
              <a:chOff x="572814" y="4266575"/>
              <a:chExt cx="6582454" cy="922413"/>
            </a:xfrm>
          </p:grpSpPr>
          <p:sp>
            <p:nvSpPr>
              <p:cNvPr id="24" name="テキスト ボックス 23"/>
              <p:cNvSpPr txBox="1"/>
              <p:nvPr/>
            </p:nvSpPr>
            <p:spPr>
              <a:xfrm>
                <a:off x="4019038" y="4878297"/>
                <a:ext cx="261802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要望研究設備の最終的順位付け</a:t>
                </a:r>
              </a:p>
            </p:txBody>
          </p:sp>
          <p:sp>
            <p:nvSpPr>
              <p:cNvPr id="32" name="テキスト ボックス 31">
                <a:extLst>
                  <a:ext uri="{FF2B5EF4-FFF2-40B4-BE49-F238E27FC236}">
                    <a16:creationId xmlns:a16="http://schemas.microsoft.com/office/drawing/2014/main" id="{A9D93C0A-E7C0-4D3A-B7BA-78C6F06ADDFA}"/>
                  </a:ext>
                </a:extLst>
              </p:cNvPr>
              <p:cNvSpPr txBox="1"/>
              <p:nvPr/>
            </p:nvSpPr>
            <p:spPr>
              <a:xfrm>
                <a:off x="1250258" y="4927378"/>
                <a:ext cx="2374368" cy="261610"/>
              </a:xfrm>
              <a:prstGeom prst="rect">
                <a:avLst/>
              </a:prstGeom>
              <a:noFill/>
            </p:spPr>
            <p:txBody>
              <a:bodyPr wrap="none" rtlCol="0">
                <a:spAutoFit/>
              </a:bodyPr>
              <a:lstStyle/>
              <a:p>
                <a:pPr algn="ctr"/>
                <a:r>
                  <a:rPr lang="ja-JP" altLang="en-US" sz="1100" b="1" dirty="0">
                    <a:latin typeface="Meiryo UI" panose="020B0604030504040204" pitchFamily="50" charset="-128"/>
                    <a:ea typeface="Meiryo UI" panose="020B0604030504040204" pitchFamily="50" charset="-128"/>
                  </a:rPr>
                  <a:t>アンケート結果の評価と優先順位付け</a:t>
                </a:r>
              </a:p>
            </p:txBody>
          </p:sp>
          <p:grpSp>
            <p:nvGrpSpPr>
              <p:cNvPr id="69" name="グループ化 68">
                <a:extLst>
                  <a:ext uri="{FF2B5EF4-FFF2-40B4-BE49-F238E27FC236}">
                    <a16:creationId xmlns:a16="http://schemas.microsoft.com/office/drawing/2014/main" id="{0832F943-7998-4DB0-B447-338E2D333DC7}"/>
                  </a:ext>
                </a:extLst>
              </p:cNvPr>
              <p:cNvGrpSpPr/>
              <p:nvPr/>
            </p:nvGrpSpPr>
            <p:grpSpPr>
              <a:xfrm>
                <a:off x="572814" y="4266575"/>
                <a:ext cx="6582454" cy="661720"/>
                <a:chOff x="559298" y="4492728"/>
                <a:chExt cx="6582454" cy="661720"/>
              </a:xfrm>
            </p:grpSpPr>
            <p:sp>
              <p:nvSpPr>
                <p:cNvPr id="17" name="テキスト ボックス 16"/>
                <p:cNvSpPr txBox="1"/>
                <p:nvPr/>
              </p:nvSpPr>
              <p:spPr>
                <a:xfrm>
                  <a:off x="1256415" y="4492728"/>
                  <a:ext cx="2196434" cy="66172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pPr algn="ctr"/>
                  <a:r>
                    <a:rPr lang="ja-JP" altLang="en-US" sz="1300" dirty="0">
                      <a:solidFill>
                        <a:schemeClr val="tx1"/>
                      </a:solidFill>
                      <a:latin typeface="Meiryo UI" panose="020B0604030504040204" pitchFamily="50" charset="-128"/>
                      <a:ea typeface="Meiryo UI" panose="020B0604030504040204" pitchFamily="50" charset="-128"/>
                    </a:rPr>
                    <a:t>共用設備基盤センターが</a:t>
                  </a:r>
                </a:p>
                <a:p>
                  <a:pPr algn="ctr"/>
                  <a:r>
                    <a:rPr lang="ja-JP" altLang="en-US" sz="1300" dirty="0">
                      <a:solidFill>
                        <a:schemeClr val="tx1"/>
                      </a:solidFill>
                      <a:latin typeface="Meiryo UI" panose="020B0604030504040204" pitchFamily="50" charset="-128"/>
                      <a:ea typeface="Meiryo UI" panose="020B0604030504040204" pitchFamily="50" charset="-128"/>
                    </a:rPr>
                    <a:t>アンケート結果を集計・評価</a:t>
                  </a:r>
                  <a:r>
                    <a:rPr lang="en-US" altLang="ja-JP" sz="1300" dirty="0">
                      <a:solidFill>
                        <a:schemeClr val="tx1"/>
                      </a:solidFill>
                      <a:latin typeface="Meiryo UI" panose="020B0604030504040204" pitchFamily="50" charset="-128"/>
                      <a:ea typeface="Meiryo UI" panose="020B0604030504040204" pitchFamily="50" charset="-128"/>
                    </a:rPr>
                    <a:t>※</a:t>
                  </a:r>
                </a:p>
                <a:p>
                  <a:pPr algn="ctr"/>
                  <a:r>
                    <a:rPr lang="en-US" altLang="ja-JP" sz="1100" b="1" dirty="0">
                      <a:solidFill>
                        <a:schemeClr val="tx1"/>
                      </a:solidFill>
                      <a:latin typeface="Meiryo UI" panose="020B0604030504040204" pitchFamily="50" charset="-128"/>
                      <a:ea typeface="Meiryo UI" panose="020B0604030504040204" pitchFamily="50" charset="-128"/>
                    </a:rPr>
                    <a:t>12</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3</a:t>
                  </a:r>
                  <a:r>
                    <a:rPr lang="ja-JP" altLang="en-US" sz="1100" b="1" dirty="0">
                      <a:solidFill>
                        <a:schemeClr val="tx1"/>
                      </a:solidFill>
                      <a:latin typeface="Meiryo UI" panose="020B0604030504040204" pitchFamily="50" charset="-128"/>
                      <a:ea typeface="Meiryo UI" panose="020B0604030504040204" pitchFamily="50" charset="-128"/>
                    </a:rPr>
                    <a:t>月下旬</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368351" y="4528168"/>
                  <a:ext cx="2773401" cy="492443"/>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ja-JP" altLang="en-US" sz="1200" dirty="0">
                      <a:latin typeface="Meiryo UI" panose="020B0604030504040204" pitchFamily="50" charset="-128"/>
                      <a:ea typeface="Meiryo UI" panose="020B0604030504040204" pitchFamily="50" charset="-128"/>
                    </a:rPr>
                    <a:t>共用設備基盤センター運営委員会</a:t>
                  </a:r>
                  <a:r>
                    <a:rPr lang="ja-JP" altLang="en-US" sz="1300" dirty="0">
                      <a:latin typeface="Meiryo UI" panose="020B0604030504040204" pitchFamily="50" charset="-128"/>
                      <a:ea typeface="Meiryo UI" panose="020B0604030504040204" pitchFamily="50" charset="-128"/>
                    </a:rPr>
                    <a:t>を経て、要望設備順位を学長が決定</a:t>
                  </a:r>
                  <a:endParaRPr lang="en-US" altLang="ja-JP" sz="13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E449532A-363F-48C8-A7BA-7D88134889F0}"/>
                    </a:ext>
                  </a:extLst>
                </p:cNvPr>
                <p:cNvSpPr txBox="1"/>
                <p:nvPr/>
              </p:nvSpPr>
              <p:spPr>
                <a:xfrm>
                  <a:off x="3935279" y="4492728"/>
                  <a:ext cx="415498" cy="369332"/>
                </a:xfrm>
                <a:prstGeom prst="rect">
                  <a:avLst/>
                </a:prstGeom>
                <a:noFill/>
              </p:spPr>
              <p:txBody>
                <a:bodyPr wrap="none" rtlCol="0">
                  <a:spAutoFit/>
                </a:bodyPr>
                <a:lstStyle/>
                <a:p>
                  <a:r>
                    <a:rPr kumimoji="1" lang="ja-JP" altLang="en-US" dirty="0"/>
                    <a:t>⑤</a:t>
                  </a:r>
                </a:p>
              </p:txBody>
            </p:sp>
            <p:sp>
              <p:nvSpPr>
                <p:cNvPr id="38" name="テキスト ボックス 37">
                  <a:extLst>
                    <a:ext uri="{FF2B5EF4-FFF2-40B4-BE49-F238E27FC236}">
                      <a16:creationId xmlns:a16="http://schemas.microsoft.com/office/drawing/2014/main" id="{2D59295D-C6DC-416A-BFE2-AC4604E471F9}"/>
                    </a:ext>
                  </a:extLst>
                </p:cNvPr>
                <p:cNvSpPr txBox="1"/>
                <p:nvPr/>
              </p:nvSpPr>
              <p:spPr>
                <a:xfrm>
                  <a:off x="921819" y="4492728"/>
                  <a:ext cx="415498" cy="369332"/>
                </a:xfrm>
                <a:prstGeom prst="rect">
                  <a:avLst/>
                </a:prstGeom>
                <a:noFill/>
              </p:spPr>
              <p:txBody>
                <a:bodyPr wrap="none" rtlCol="0">
                  <a:spAutoFit/>
                </a:bodyPr>
                <a:lstStyle/>
                <a:p>
                  <a:r>
                    <a:rPr kumimoji="1" lang="ja-JP" altLang="en-US" dirty="0"/>
                    <a:t>④</a:t>
                  </a:r>
                </a:p>
              </p:txBody>
            </p:sp>
            <p:sp>
              <p:nvSpPr>
                <p:cNvPr id="40" name="右矢印 17">
                  <a:extLst>
                    <a:ext uri="{FF2B5EF4-FFF2-40B4-BE49-F238E27FC236}">
                      <a16:creationId xmlns:a16="http://schemas.microsoft.com/office/drawing/2014/main" id="{44AE7BEC-996E-4F99-8346-FBE6C44F88F8}"/>
                    </a:ext>
                  </a:extLst>
                </p:cNvPr>
                <p:cNvSpPr/>
                <p:nvPr/>
              </p:nvSpPr>
              <p:spPr>
                <a:xfrm>
                  <a:off x="559298" y="4685070"/>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1" name="右矢印 17">
                  <a:extLst>
                    <a:ext uri="{FF2B5EF4-FFF2-40B4-BE49-F238E27FC236}">
                      <a16:creationId xmlns:a16="http://schemas.microsoft.com/office/drawing/2014/main" id="{68F4FE27-D53E-496C-9913-B01B3797842B}"/>
                    </a:ext>
                  </a:extLst>
                </p:cNvPr>
                <p:cNvSpPr/>
                <p:nvPr/>
              </p:nvSpPr>
              <p:spPr>
                <a:xfrm>
                  <a:off x="3611110" y="4685070"/>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grpSp>
        <p:grpSp>
          <p:nvGrpSpPr>
            <p:cNvPr id="16" name="グループ化 15">
              <a:extLst>
                <a:ext uri="{FF2B5EF4-FFF2-40B4-BE49-F238E27FC236}">
                  <a16:creationId xmlns:a16="http://schemas.microsoft.com/office/drawing/2014/main" id="{95CE6030-2858-4C9E-9FF4-0D1075BE136D}"/>
                </a:ext>
              </a:extLst>
            </p:cNvPr>
            <p:cNvGrpSpPr/>
            <p:nvPr/>
          </p:nvGrpSpPr>
          <p:grpSpPr>
            <a:xfrm>
              <a:off x="306033" y="3915342"/>
              <a:ext cx="8736729" cy="969140"/>
              <a:chOff x="237383" y="4297973"/>
              <a:chExt cx="8736729" cy="969140"/>
            </a:xfrm>
          </p:grpSpPr>
          <p:sp>
            <p:nvSpPr>
              <p:cNvPr id="68" name="正方形/長方形 67">
                <a:extLst>
                  <a:ext uri="{FF2B5EF4-FFF2-40B4-BE49-F238E27FC236}">
                    <a16:creationId xmlns:a16="http://schemas.microsoft.com/office/drawing/2014/main" id="{26C8FEE2-343A-4128-9039-CCA2DA7F980E}"/>
                  </a:ext>
                </a:extLst>
              </p:cNvPr>
              <p:cNvSpPr/>
              <p:nvPr/>
            </p:nvSpPr>
            <p:spPr>
              <a:xfrm>
                <a:off x="237383" y="4307477"/>
                <a:ext cx="8736729" cy="95963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BD65A2FD-30F7-4CEB-A11D-3794DC9941D5}"/>
                  </a:ext>
                </a:extLst>
              </p:cNvPr>
              <p:cNvSpPr txBox="1"/>
              <p:nvPr/>
            </p:nvSpPr>
            <p:spPr>
              <a:xfrm>
                <a:off x="418754" y="4306342"/>
                <a:ext cx="2573140" cy="938719"/>
              </a:xfrm>
              <a:prstGeom prst="rect">
                <a:avLst/>
              </a:prstGeom>
              <a:solidFill>
                <a:schemeClr val="bg2">
                  <a:lumMod val="90000"/>
                </a:schemeClr>
              </a:solid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・昨年度の</a:t>
                </a:r>
                <a:r>
                  <a:rPr kumimoji="1" lang="en-US" altLang="ja-JP" sz="1100" b="1" dirty="0">
                    <a:latin typeface="Meiryo UI" panose="020B0604030504040204" pitchFamily="50" charset="-128"/>
                    <a:ea typeface="Meiryo UI" panose="020B0604030504040204" pitchFamily="50" charset="-128"/>
                  </a:rPr>
                  <a:t>2</a:t>
                </a:r>
                <a:r>
                  <a:rPr kumimoji="1" lang="ja-JP" altLang="en-US" sz="1100" b="1" dirty="0">
                    <a:latin typeface="Meiryo UI" panose="020B0604030504040204" pitchFamily="50" charset="-128"/>
                    <a:ea typeface="Meiryo UI" panose="020B0604030504040204" pitchFamily="50" charset="-128"/>
                  </a:rPr>
                  <a:t>次アンケートの結果を</a:t>
                </a:r>
                <a:endParaRPr kumimoji="1"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en-US" altLang="ja-JP" sz="1100" b="1" dirty="0">
                    <a:solidFill>
                      <a:srgbClr val="FF0000"/>
                    </a:solidFill>
                    <a:latin typeface="Meiryo UI" panose="020B0604030504040204" pitchFamily="50" charset="-128"/>
                    <a:ea typeface="Meiryo UI" panose="020B0604030504040204" pitchFamily="50" charset="-128"/>
                  </a:rPr>
                  <a:t>2018</a:t>
                </a:r>
                <a:r>
                  <a:rPr lang="ja-JP" altLang="en-US" sz="1100" b="1" dirty="0">
                    <a:solidFill>
                      <a:srgbClr val="FF0000"/>
                    </a:solidFill>
                    <a:latin typeface="Meiryo UI" panose="020B0604030504040204" pitchFamily="50" charset="-128"/>
                    <a:ea typeface="Meiryo UI" panose="020B0604030504040204" pitchFamily="50" charset="-128"/>
                  </a:rPr>
                  <a:t>年度要望設備</a:t>
                </a:r>
                <a:r>
                  <a:rPr kumimoji="1" lang="ja-JP" altLang="en-US" sz="1100" b="1" dirty="0">
                    <a:solidFill>
                      <a:srgbClr val="FF0000"/>
                    </a:solidFill>
                    <a:latin typeface="Meiryo UI" panose="020B0604030504040204" pitchFamily="50" charset="-128"/>
                    <a:ea typeface="Meiryo UI" panose="020B0604030504040204" pitchFamily="50" charset="-128"/>
                  </a:rPr>
                  <a:t>リスト</a:t>
                </a:r>
                <a:r>
                  <a:rPr kumimoji="1" lang="ja-JP" altLang="en-US" sz="1100" b="1" dirty="0">
                    <a:latin typeface="Meiryo UI" panose="020B0604030504040204" pitchFamily="50" charset="-128"/>
                    <a:ea typeface="Meiryo UI" panose="020B0604030504040204" pitchFamily="50" charset="-128"/>
                  </a:rPr>
                  <a:t>として利用</a:t>
                </a:r>
                <a:endParaRPr kumimoji="1"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a:t>
                </a:r>
                <a:r>
                  <a:rPr lang="ja-JP" altLang="en-US" sz="1100" b="1" dirty="0">
                    <a:solidFill>
                      <a:srgbClr val="FF0000"/>
                    </a:solidFill>
                    <a:latin typeface="Meiryo UI" panose="020B0604030504040204" pitchFamily="50" charset="-128"/>
                    <a:ea typeface="Meiryo UI" panose="020B0604030504040204" pitchFamily="50" charset="-128"/>
                  </a:rPr>
                  <a:t>更新・新規導入区分無し</a:t>
                </a:r>
                <a:endParaRPr lang="en-US" altLang="ja-JP" sz="1100" b="1" dirty="0">
                  <a:solidFill>
                    <a:srgbClr val="FF0000"/>
                  </a:solidFill>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a:t>
                </a:r>
                <a:r>
                  <a:rPr lang="ja-JP" altLang="en-US" sz="1100" b="1" dirty="0">
                    <a:solidFill>
                      <a:srgbClr val="FF0000"/>
                    </a:solidFill>
                    <a:latin typeface="Meiryo UI" panose="020B0604030504040204" pitchFamily="50" charset="-128"/>
                    <a:ea typeface="Meiryo UI" panose="020B0604030504040204" pitchFamily="50" charset="-128"/>
                  </a:rPr>
                  <a:t>リストに記載の無い設備を要望する場合</a:t>
                </a:r>
                <a:endParaRPr lang="en-US" altLang="ja-JP" sz="1100" b="1" dirty="0">
                  <a:solidFill>
                    <a:srgbClr val="FF0000"/>
                  </a:solidFill>
                  <a:latin typeface="Meiryo UI" panose="020B0604030504040204" pitchFamily="50" charset="-128"/>
                  <a:ea typeface="Meiryo UI" panose="020B0604030504040204" pitchFamily="50" charset="-128"/>
                </a:endParaRPr>
              </a:p>
              <a:p>
                <a:r>
                  <a:rPr lang="ja-JP" altLang="en-US" sz="1100" b="1" dirty="0">
                    <a:solidFill>
                      <a:srgbClr val="FF0000"/>
                    </a:solidFill>
                    <a:latin typeface="Meiryo UI" panose="020B0604030504040204" pitchFamily="50" charset="-128"/>
                    <a:ea typeface="Meiryo UI" panose="020B0604030504040204" pitchFamily="50" charset="-128"/>
                  </a:rPr>
                  <a:t>　のみ要回答</a:t>
                </a:r>
                <a:r>
                  <a:rPr lang="ja-JP" altLang="en-US" sz="1100" b="1"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t>
                </a:r>
                <a:r>
                  <a:rPr lang="en-US" altLang="ja-JP" sz="1100" b="1" dirty="0">
                    <a:solidFill>
                      <a:srgbClr val="FF0000"/>
                    </a:solidFill>
                    <a:latin typeface="Meiryo UI" panose="020B0604030504040204" pitchFamily="50" charset="-128"/>
                    <a:ea typeface="Meiryo UI" panose="020B0604030504040204" pitchFamily="50" charset="-128"/>
                  </a:rPr>
                  <a:t>2</a:t>
                </a:r>
                <a:r>
                  <a:rPr lang="ja-JP" altLang="en-US" sz="1100" b="1" dirty="0">
                    <a:solidFill>
                      <a:srgbClr val="FF0000"/>
                    </a:solidFill>
                    <a:latin typeface="Meiryo UI" panose="020B0604030504040204" pitchFamily="50" charset="-128"/>
                    <a:ea typeface="Meiryo UI" panose="020B0604030504040204" pitchFamily="50" charset="-128"/>
                  </a:rPr>
                  <a:t>設備まで</a:t>
                </a:r>
                <a:r>
                  <a:rPr lang="ja-JP" altLang="en-US" sz="1100" b="1" dirty="0">
                    <a:latin typeface="Meiryo UI" panose="020B0604030504040204" pitchFamily="50" charset="-128"/>
                    <a:ea typeface="Meiryo UI" panose="020B0604030504040204" pitchFamily="50" charset="-128"/>
                  </a:rPr>
                  <a:t>要望回答可</a:t>
                </a:r>
                <a:r>
                  <a:rPr lang="en-US" altLang="ja-JP" sz="1100" b="1" dirty="0">
                    <a:latin typeface="Meiryo UI" panose="020B0604030504040204" pitchFamily="50" charset="-128"/>
                    <a:ea typeface="Meiryo UI" panose="020B0604030504040204" pitchFamily="50" charset="-128"/>
                  </a:rPr>
                  <a:t>)</a:t>
                </a:r>
              </a:p>
            </p:txBody>
          </p:sp>
          <p:sp>
            <p:nvSpPr>
              <p:cNvPr id="27" name="テキスト ボックス 26">
                <a:extLst>
                  <a:ext uri="{FF2B5EF4-FFF2-40B4-BE49-F238E27FC236}">
                    <a16:creationId xmlns:a16="http://schemas.microsoft.com/office/drawing/2014/main" id="{A5A2ADE1-76C8-4366-8AA4-5EEABB36D999}"/>
                  </a:ext>
                </a:extLst>
              </p:cNvPr>
              <p:cNvSpPr txBox="1"/>
              <p:nvPr/>
            </p:nvSpPr>
            <p:spPr>
              <a:xfrm>
                <a:off x="3341936" y="4297973"/>
                <a:ext cx="2544787" cy="938719"/>
              </a:xfrm>
              <a:prstGeom prst="rect">
                <a:avLst/>
              </a:prstGeom>
              <a:solidFill>
                <a:schemeClr val="bg2">
                  <a:lumMod val="90000"/>
                </a:schemeClr>
              </a:solidFill>
            </p:spPr>
            <p:txBody>
              <a:bodyPr wrap="square" rtlCol="0">
                <a:spAutoFit/>
              </a:bodyPr>
              <a:lstStyle/>
              <a:p>
                <a:pPr marL="171450" indent="-171450">
                  <a:buFont typeface="Arial" panose="020B0604020202020204" pitchFamily="34" charset="0"/>
                  <a:buChar char="•"/>
                </a:pPr>
                <a:r>
                  <a:rPr lang="ja-JP" altLang="en-US" sz="1100" b="1" dirty="0">
                    <a:latin typeface="Meiryo UI" panose="020B0604030504040204" pitchFamily="50" charset="-128"/>
                    <a:ea typeface="Meiryo UI" panose="020B0604030504040204" pitchFamily="50" charset="-128"/>
                  </a:rPr>
                  <a:t>設備</a:t>
                </a:r>
                <a:r>
                  <a:rPr kumimoji="1" lang="ja-JP" altLang="en-US" sz="1100" b="1" dirty="0">
                    <a:latin typeface="Meiryo UI" panose="020B0604030504040204" pitchFamily="50" charset="-128"/>
                    <a:ea typeface="Meiryo UI" panose="020B0604030504040204" pitchFamily="50" charset="-128"/>
                  </a:rPr>
                  <a:t>グループ</a:t>
                </a:r>
                <a:r>
                  <a:rPr lang="ja-JP" altLang="en-US" sz="1100" b="1" dirty="0">
                    <a:latin typeface="Meiryo UI" panose="020B0604030504040204" pitchFamily="50" charset="-128"/>
                    <a:ea typeface="Meiryo UI" panose="020B0604030504040204" pitchFamily="50" charset="-128"/>
                  </a:rPr>
                  <a:t>での</a:t>
                </a:r>
                <a:r>
                  <a:rPr kumimoji="1" lang="ja-JP" altLang="en-US" sz="1100" b="1" dirty="0">
                    <a:latin typeface="Meiryo UI" panose="020B0604030504040204" pitchFamily="50" charset="-128"/>
                    <a:ea typeface="Meiryo UI" panose="020B0604030504040204" pitchFamily="50" charset="-128"/>
                  </a:rPr>
                  <a:t>ブラッシュアップ無し</a:t>
                </a:r>
                <a:endParaRPr kumimoji="1" lang="en-US" altLang="ja-JP" sz="11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b="1" dirty="0">
                    <a:latin typeface="Meiryo UI" panose="020B0604030504040204" pitchFamily="50" charset="-128"/>
                    <a:ea typeface="Meiryo UI" panose="020B0604030504040204" pitchFamily="50" charset="-128"/>
                  </a:rPr>
                  <a:t>設備の要望状況の確認、要望設備の意見交換・見直しのため、</a:t>
                </a:r>
                <a:r>
                  <a:rPr kumimoji="1" lang="en-US" altLang="ja-JP" sz="1100" b="1" dirty="0">
                    <a:solidFill>
                      <a:srgbClr val="FF0000"/>
                    </a:solidFill>
                    <a:latin typeface="Meiryo UI" panose="020B0604030504040204" pitchFamily="50" charset="-128"/>
                    <a:ea typeface="Meiryo UI" panose="020B0604030504040204" pitchFamily="50" charset="-128"/>
                  </a:rPr>
                  <a:t>1</a:t>
                </a:r>
                <a:r>
                  <a:rPr kumimoji="1" lang="ja-JP" altLang="en-US" sz="1100" b="1" dirty="0">
                    <a:solidFill>
                      <a:srgbClr val="FF0000"/>
                    </a:solidFill>
                    <a:latin typeface="Meiryo UI" panose="020B0604030504040204" pitchFamily="50" charset="-128"/>
                    <a:ea typeface="Meiryo UI" panose="020B0604030504040204" pitchFamily="50" charset="-128"/>
                  </a:rPr>
                  <a:t>次アンケート結果開示期間を設定</a:t>
                </a:r>
                <a:endParaRPr kumimoji="1" lang="en-US" altLang="ja-JP" sz="1100" b="1" dirty="0">
                  <a:solidFill>
                    <a:srgbClr val="FF0000"/>
                  </a:solidFill>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提案者情報、要望設備情報の開示</a:t>
                </a:r>
                <a:r>
                  <a:rPr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ACF1B249-F17E-4CDD-BBF2-78189A09B2C9}"/>
                  </a:ext>
                </a:extLst>
              </p:cNvPr>
              <p:cNvSpPr txBox="1"/>
              <p:nvPr/>
            </p:nvSpPr>
            <p:spPr>
              <a:xfrm>
                <a:off x="6648895" y="4297973"/>
                <a:ext cx="2213501" cy="430887"/>
              </a:xfrm>
              <a:prstGeom prst="rect">
                <a:avLst/>
              </a:prstGeom>
              <a:solidFill>
                <a:schemeClr val="bg2">
                  <a:lumMod val="90000"/>
                </a:schemeClr>
              </a:solid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a:t>
                </a:r>
                <a:r>
                  <a:rPr kumimoji="1" lang="en-US" altLang="ja-JP" sz="1100" b="1" dirty="0">
                    <a:solidFill>
                      <a:srgbClr val="FF0000"/>
                    </a:solidFill>
                    <a:latin typeface="Meiryo UI" panose="020B0604030504040204" pitchFamily="50" charset="-128"/>
                    <a:ea typeface="Meiryo UI" panose="020B0604030504040204" pitchFamily="50" charset="-128"/>
                  </a:rPr>
                  <a:t>2</a:t>
                </a:r>
                <a:r>
                  <a:rPr kumimoji="1" lang="ja-JP" altLang="en-US" sz="1100" b="1" dirty="0">
                    <a:solidFill>
                      <a:srgbClr val="FF0000"/>
                    </a:solidFill>
                    <a:latin typeface="Meiryo UI" panose="020B0604030504040204" pitchFamily="50" charset="-128"/>
                    <a:ea typeface="Meiryo UI" panose="020B0604030504040204" pitchFamily="50" charset="-128"/>
                  </a:rPr>
                  <a:t>設備まで</a:t>
                </a:r>
                <a:r>
                  <a:rPr kumimoji="1" lang="ja-JP" altLang="en-US" sz="1100" b="1" dirty="0">
                    <a:latin typeface="Meiryo UI" panose="020B0604030504040204" pitchFamily="50" charset="-128"/>
                    <a:ea typeface="Meiryo UI" panose="020B0604030504040204" pitchFamily="50" charset="-128"/>
                  </a:rPr>
                  <a:t>投票可</a:t>
                </a:r>
                <a:endParaRPr kumimoji="1"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・同一設備への重複投票無し</a:t>
                </a:r>
                <a:endParaRPr lang="en-US" altLang="ja-JP" sz="1100" b="1" dirty="0">
                  <a:latin typeface="Meiryo UI" panose="020B0604030504040204" pitchFamily="50" charset="-128"/>
                  <a:ea typeface="Meiryo UI" panose="020B0604030504040204" pitchFamily="50" charset="-128"/>
                </a:endParaRPr>
              </a:p>
            </p:txBody>
          </p:sp>
        </p:grpSp>
        <p:grpSp>
          <p:nvGrpSpPr>
            <p:cNvPr id="13" name="グループ化 12">
              <a:extLst>
                <a:ext uri="{FF2B5EF4-FFF2-40B4-BE49-F238E27FC236}">
                  <a16:creationId xmlns:a16="http://schemas.microsoft.com/office/drawing/2014/main" id="{2938A9A6-832E-4492-B40C-E336A2EB4B39}"/>
                </a:ext>
              </a:extLst>
            </p:cNvPr>
            <p:cNvGrpSpPr/>
            <p:nvPr/>
          </p:nvGrpSpPr>
          <p:grpSpPr>
            <a:xfrm>
              <a:off x="289652" y="2808906"/>
              <a:ext cx="8638995" cy="1132984"/>
              <a:chOff x="195359" y="3136355"/>
              <a:chExt cx="8638995" cy="1132984"/>
            </a:xfrm>
          </p:grpSpPr>
          <p:sp>
            <p:nvSpPr>
              <p:cNvPr id="18" name="右矢印 17"/>
              <p:cNvSpPr/>
              <p:nvPr/>
            </p:nvSpPr>
            <p:spPr>
              <a:xfrm>
                <a:off x="2762336" y="3400196"/>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47" name="グループ化 46">
                <a:extLst>
                  <a:ext uri="{FF2B5EF4-FFF2-40B4-BE49-F238E27FC236}">
                    <a16:creationId xmlns:a16="http://schemas.microsoft.com/office/drawing/2014/main" id="{1CA22736-AECE-449B-B570-B60FA40B3005}"/>
                  </a:ext>
                </a:extLst>
              </p:cNvPr>
              <p:cNvGrpSpPr/>
              <p:nvPr/>
            </p:nvGrpSpPr>
            <p:grpSpPr>
              <a:xfrm>
                <a:off x="3094778" y="3136355"/>
                <a:ext cx="2690465" cy="893111"/>
                <a:chOff x="3003503" y="2077223"/>
                <a:chExt cx="2690465" cy="893111"/>
              </a:xfrm>
            </p:grpSpPr>
            <p:grpSp>
              <p:nvGrpSpPr>
                <p:cNvPr id="44" name="グループ化 43">
                  <a:extLst>
                    <a:ext uri="{FF2B5EF4-FFF2-40B4-BE49-F238E27FC236}">
                      <a16:creationId xmlns:a16="http://schemas.microsoft.com/office/drawing/2014/main" id="{3C989409-E165-4D1A-8DCF-39ADEA3AFDDC}"/>
                    </a:ext>
                  </a:extLst>
                </p:cNvPr>
                <p:cNvGrpSpPr/>
                <p:nvPr/>
              </p:nvGrpSpPr>
              <p:grpSpPr>
                <a:xfrm>
                  <a:off x="3406843" y="2077223"/>
                  <a:ext cx="2287125" cy="893111"/>
                  <a:chOff x="3406843" y="2128170"/>
                  <a:chExt cx="2287125" cy="893111"/>
                </a:xfrm>
              </p:grpSpPr>
              <p:sp>
                <p:nvSpPr>
                  <p:cNvPr id="9" name="テキスト ボックス 8"/>
                  <p:cNvSpPr txBox="1"/>
                  <p:nvPr/>
                </p:nvSpPr>
                <p:spPr>
                  <a:xfrm>
                    <a:off x="3406844" y="2767365"/>
                    <a:ext cx="1997663"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rPr>
                      <a:t>「要求設備見直し」と「意見交換」</a:t>
                    </a:r>
                  </a:p>
                </p:txBody>
              </p:sp>
              <p:sp>
                <p:nvSpPr>
                  <p:cNvPr id="25" name="テキスト ボックス 24">
                    <a:extLst>
                      <a:ext uri="{FF2B5EF4-FFF2-40B4-BE49-F238E27FC236}">
                        <a16:creationId xmlns:a16="http://schemas.microsoft.com/office/drawing/2014/main" id="{E1D430B9-9B19-4EA4-8568-58A928B0182A}"/>
                      </a:ext>
                    </a:extLst>
                  </p:cNvPr>
                  <p:cNvSpPr txBox="1"/>
                  <p:nvPr/>
                </p:nvSpPr>
                <p:spPr>
                  <a:xfrm>
                    <a:off x="3406843" y="2128170"/>
                    <a:ext cx="2287125"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altLang="ja-JP" sz="1200" b="1" dirty="0">
                        <a:solidFill>
                          <a:schemeClr val="tx1"/>
                        </a:solidFill>
                        <a:latin typeface="Meiryo UI" panose="020B0604030504040204" pitchFamily="50" charset="-128"/>
                        <a:ea typeface="Meiryo UI" panose="020B0604030504040204" pitchFamily="50" charset="-128"/>
                      </a:rPr>
                      <a:t>1</a:t>
                    </a:r>
                    <a:r>
                      <a:rPr lang="ja-JP" altLang="en-US" sz="1200" b="1" dirty="0">
                        <a:solidFill>
                          <a:schemeClr val="tx1"/>
                        </a:solidFill>
                        <a:latin typeface="Meiryo UI" panose="020B0604030504040204" pitchFamily="50" charset="-128"/>
                        <a:ea typeface="Meiryo UI" panose="020B0604030504040204" pitchFamily="50" charset="-128"/>
                      </a:rPr>
                      <a:t>次アンケート結果開示</a:t>
                    </a: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要望設備リスト開示</a:t>
                    </a:r>
                    <a:r>
                      <a:rPr lang="en-US" altLang="ja-JP" sz="1200" dirty="0">
                        <a:solidFill>
                          <a:schemeClr val="tx1"/>
                        </a:solidFill>
                        <a:latin typeface="Meiryo UI" panose="020B0604030504040204" pitchFamily="50" charset="-128"/>
                        <a:ea typeface="Meiryo UI" panose="020B0604030504040204" pitchFamily="50" charset="-128"/>
                      </a:rPr>
                      <a:t>)</a:t>
                    </a:r>
                  </a:p>
                  <a:p>
                    <a:pPr algn="ctr"/>
                    <a:r>
                      <a:rPr lang="en-US" altLang="ja-JP" sz="1100" b="1" dirty="0">
                        <a:solidFill>
                          <a:schemeClr val="tx1"/>
                        </a:solidFill>
                        <a:latin typeface="Meiryo UI" panose="020B0604030504040204" pitchFamily="50" charset="-128"/>
                        <a:ea typeface="Meiryo UI" panose="020B0604030504040204" pitchFamily="50" charset="-128"/>
                      </a:rPr>
                      <a:t>10</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11</a:t>
                    </a:r>
                    <a:r>
                      <a:rPr lang="ja-JP" altLang="en-US" sz="1100" b="1" dirty="0">
                        <a:solidFill>
                          <a:schemeClr val="tx1"/>
                        </a:solidFill>
                        <a:latin typeface="Meiryo UI" panose="020B0604030504040204" pitchFamily="50" charset="-128"/>
                        <a:ea typeface="Meiryo UI" panose="020B0604030504040204" pitchFamily="50" charset="-128"/>
                      </a:rPr>
                      <a:t>月下旬：１ヶ月間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grpSp>
            <p:sp>
              <p:nvSpPr>
                <p:cNvPr id="35" name="テキスト ボックス 34">
                  <a:extLst>
                    <a:ext uri="{FF2B5EF4-FFF2-40B4-BE49-F238E27FC236}">
                      <a16:creationId xmlns:a16="http://schemas.microsoft.com/office/drawing/2014/main" id="{2385C47D-0B46-47C0-9ADC-1477F8A0A040}"/>
                    </a:ext>
                  </a:extLst>
                </p:cNvPr>
                <p:cNvSpPr txBox="1"/>
                <p:nvPr/>
              </p:nvSpPr>
              <p:spPr>
                <a:xfrm>
                  <a:off x="3003503" y="2077223"/>
                  <a:ext cx="415498" cy="369332"/>
                </a:xfrm>
                <a:prstGeom prst="rect">
                  <a:avLst/>
                </a:prstGeom>
                <a:noFill/>
              </p:spPr>
              <p:txBody>
                <a:bodyPr wrap="none" rtlCol="0">
                  <a:spAutoFit/>
                </a:bodyPr>
                <a:lstStyle/>
                <a:p>
                  <a:r>
                    <a:rPr lang="ja-JP" altLang="en-US" dirty="0"/>
                    <a:t>②</a:t>
                  </a:r>
                </a:p>
              </p:txBody>
            </p:sp>
          </p:grpSp>
          <p:grpSp>
            <p:nvGrpSpPr>
              <p:cNvPr id="46" name="グループ化 45">
                <a:extLst>
                  <a:ext uri="{FF2B5EF4-FFF2-40B4-BE49-F238E27FC236}">
                    <a16:creationId xmlns:a16="http://schemas.microsoft.com/office/drawing/2014/main" id="{0783E1B8-EB2A-4397-977A-5279A5A5D592}"/>
                  </a:ext>
                </a:extLst>
              </p:cNvPr>
              <p:cNvGrpSpPr/>
              <p:nvPr/>
            </p:nvGrpSpPr>
            <p:grpSpPr>
              <a:xfrm>
                <a:off x="195359" y="3192614"/>
                <a:ext cx="2452348" cy="1076725"/>
                <a:chOff x="159965" y="2077223"/>
                <a:chExt cx="2452348" cy="1076725"/>
              </a:xfrm>
            </p:grpSpPr>
            <p:grpSp>
              <p:nvGrpSpPr>
                <p:cNvPr id="43" name="グループ化 42">
                  <a:extLst>
                    <a:ext uri="{FF2B5EF4-FFF2-40B4-BE49-F238E27FC236}">
                      <a16:creationId xmlns:a16="http://schemas.microsoft.com/office/drawing/2014/main" id="{EF58FCEA-4303-46B4-BB03-B5FF7D7D7CAB}"/>
                    </a:ext>
                  </a:extLst>
                </p:cNvPr>
                <p:cNvGrpSpPr/>
                <p:nvPr/>
              </p:nvGrpSpPr>
              <p:grpSpPr>
                <a:xfrm>
                  <a:off x="489617" y="2077223"/>
                  <a:ext cx="2122696" cy="1076725"/>
                  <a:chOff x="489617" y="2111002"/>
                  <a:chExt cx="2122696" cy="1076725"/>
                </a:xfrm>
              </p:grpSpPr>
              <p:sp>
                <p:nvSpPr>
                  <p:cNvPr id="7" name="テキスト ボックス 6"/>
                  <p:cNvSpPr txBox="1"/>
                  <p:nvPr/>
                </p:nvSpPr>
                <p:spPr>
                  <a:xfrm>
                    <a:off x="537707" y="2756840"/>
                    <a:ext cx="2026517" cy="430887"/>
                  </a:xfrm>
                  <a:prstGeom prst="rect">
                    <a:avLst/>
                  </a:prstGeom>
                  <a:noFill/>
                </p:spPr>
                <p:txBody>
                  <a:bodyPr wrap="square" rtlCol="0">
                    <a:spAutoFit/>
                  </a:bodyPr>
                  <a:lstStyle/>
                  <a:p>
                    <a:r>
                      <a:rPr kumimoji="1" lang="ja-JP" altLang="en-US" sz="1050" b="1" dirty="0">
                        <a:latin typeface="Meiryo UI" panose="020B0604030504040204" pitchFamily="50" charset="-128"/>
                        <a:ea typeface="Meiryo UI" panose="020B0604030504040204" pitchFamily="50" charset="-128"/>
                      </a:rPr>
                      <a:t>要望研究設備を設備グループに分類、リスト化</a:t>
                    </a:r>
                  </a:p>
                </p:txBody>
              </p:sp>
              <p:sp>
                <p:nvSpPr>
                  <p:cNvPr id="6" name="テキスト ボックス 5"/>
                  <p:cNvSpPr txBox="1"/>
                  <p:nvPr/>
                </p:nvSpPr>
                <p:spPr>
                  <a:xfrm>
                    <a:off x="489617" y="2111002"/>
                    <a:ext cx="2122696"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none" rtlCol="0">
                    <a:spAutoFit/>
                  </a:bodyPr>
                  <a:lstStyle/>
                  <a:p>
                    <a:pPr algn="ctr"/>
                    <a:r>
                      <a:rPr lang="ja-JP" altLang="en-US" sz="1200" dirty="0">
                        <a:solidFill>
                          <a:schemeClr val="tx1"/>
                        </a:solidFill>
                        <a:latin typeface="Meiryo UI" panose="020B0604030504040204" pitchFamily="50" charset="-128"/>
                        <a:ea typeface="Meiryo UI" panose="020B0604030504040204" pitchFamily="50" charset="-128"/>
                      </a:rPr>
                      <a:t>１次アンケート</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b="1" u="sng" dirty="0">
                        <a:solidFill>
                          <a:srgbClr val="0000FF"/>
                        </a:solidFill>
                        <a:latin typeface="Meiryo UI" panose="020B0604030504040204" pitchFamily="50" charset="-128"/>
                        <a:ea typeface="Meiryo UI" panose="020B0604030504040204" pitchFamily="50" charset="-128"/>
                      </a:rPr>
                      <a:t>研究代表者</a:t>
                    </a:r>
                    <a:r>
                      <a:rPr lang="ja-JP" altLang="en-US" sz="1200" dirty="0">
                        <a:solidFill>
                          <a:schemeClr val="tx1"/>
                        </a:solidFill>
                        <a:latin typeface="Meiryo UI" panose="020B0604030504040204" pitchFamily="50" charset="-128"/>
                        <a:ea typeface="Meiryo UI" panose="020B0604030504040204" pitchFamily="50" charset="-128"/>
                      </a:rPr>
                      <a:t>が対象</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en-US" altLang="ja-JP" sz="1100" b="1" dirty="0">
                        <a:solidFill>
                          <a:schemeClr val="tx1"/>
                        </a:solidFill>
                        <a:latin typeface="Meiryo UI" panose="020B0604030504040204" pitchFamily="50" charset="-128"/>
                        <a:ea typeface="Meiryo UI" panose="020B0604030504040204" pitchFamily="50" charset="-128"/>
                      </a:rPr>
                      <a:t>9</a:t>
                    </a:r>
                    <a:r>
                      <a:rPr lang="ja-JP" altLang="en-US" sz="1100" b="1" dirty="0">
                        <a:solidFill>
                          <a:schemeClr val="tx1"/>
                        </a:solidFill>
                        <a:latin typeface="Meiryo UI" panose="020B0604030504040204" pitchFamily="50" charset="-128"/>
                        <a:ea typeface="Meiryo UI" panose="020B0604030504040204" pitchFamily="50" charset="-128"/>
                      </a:rPr>
                      <a:t>月上旬～</a:t>
                    </a:r>
                    <a:r>
                      <a:rPr lang="en-US" altLang="ja-JP" sz="1100" b="1" dirty="0">
                        <a:solidFill>
                          <a:schemeClr val="tx1"/>
                        </a:solidFill>
                        <a:latin typeface="Meiryo UI" panose="020B0604030504040204" pitchFamily="50" charset="-128"/>
                        <a:ea typeface="Meiryo UI" panose="020B0604030504040204" pitchFamily="50" charset="-128"/>
                      </a:rPr>
                      <a:t>10</a:t>
                    </a:r>
                    <a:r>
                      <a:rPr lang="ja-JP" altLang="en-US" sz="1100" b="1" dirty="0">
                        <a:solidFill>
                          <a:schemeClr val="tx1"/>
                        </a:solidFill>
                        <a:latin typeface="Meiryo UI" panose="020B0604030504040204" pitchFamily="50" charset="-128"/>
                        <a:ea typeface="Meiryo UI" panose="020B0604030504040204" pitchFamily="50" charset="-128"/>
                      </a:rPr>
                      <a:t>月上旬：１ヶ月間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grpSp>
            <p:sp>
              <p:nvSpPr>
                <p:cNvPr id="36" name="テキスト ボックス 35">
                  <a:extLst>
                    <a:ext uri="{FF2B5EF4-FFF2-40B4-BE49-F238E27FC236}">
                      <a16:creationId xmlns:a16="http://schemas.microsoft.com/office/drawing/2014/main" id="{37710FFD-5DBA-4556-BDE9-FD437149F817}"/>
                    </a:ext>
                  </a:extLst>
                </p:cNvPr>
                <p:cNvSpPr txBox="1"/>
                <p:nvPr/>
              </p:nvSpPr>
              <p:spPr>
                <a:xfrm>
                  <a:off x="159965" y="2077223"/>
                  <a:ext cx="424626" cy="369332"/>
                </a:xfrm>
                <a:prstGeom prst="rect">
                  <a:avLst/>
                </a:prstGeom>
                <a:noFill/>
              </p:spPr>
              <p:txBody>
                <a:bodyPr wrap="square" rtlCol="0">
                  <a:spAutoFit/>
                </a:bodyPr>
                <a:lstStyle/>
                <a:p>
                  <a:r>
                    <a:rPr kumimoji="1" lang="ja-JP" altLang="en-US" dirty="0"/>
                    <a:t>①</a:t>
                  </a:r>
                </a:p>
              </p:txBody>
            </p:sp>
          </p:grpSp>
          <p:grpSp>
            <p:nvGrpSpPr>
              <p:cNvPr id="56" name="グループ化 55">
                <a:extLst>
                  <a:ext uri="{FF2B5EF4-FFF2-40B4-BE49-F238E27FC236}">
                    <a16:creationId xmlns:a16="http://schemas.microsoft.com/office/drawing/2014/main" id="{04BDC23A-96D9-4B34-B81D-353EA24AAA71}"/>
                  </a:ext>
                </a:extLst>
              </p:cNvPr>
              <p:cNvGrpSpPr/>
              <p:nvPr/>
            </p:nvGrpSpPr>
            <p:grpSpPr>
              <a:xfrm>
                <a:off x="6222309" y="3139520"/>
                <a:ext cx="2612045" cy="894593"/>
                <a:chOff x="6032729" y="2077223"/>
                <a:chExt cx="2612045" cy="894593"/>
              </a:xfrm>
            </p:grpSpPr>
            <p:grpSp>
              <p:nvGrpSpPr>
                <p:cNvPr id="57" name="グループ化 56">
                  <a:extLst>
                    <a:ext uri="{FF2B5EF4-FFF2-40B4-BE49-F238E27FC236}">
                      <a16:creationId xmlns:a16="http://schemas.microsoft.com/office/drawing/2014/main" id="{D6FE7433-8DB3-442C-8202-3D6296BF26F3}"/>
                    </a:ext>
                  </a:extLst>
                </p:cNvPr>
                <p:cNvGrpSpPr/>
                <p:nvPr/>
              </p:nvGrpSpPr>
              <p:grpSpPr>
                <a:xfrm>
                  <a:off x="6431274" y="2077223"/>
                  <a:ext cx="2213500" cy="894593"/>
                  <a:chOff x="6381958" y="2111002"/>
                  <a:chExt cx="2213500" cy="894593"/>
                </a:xfrm>
              </p:grpSpPr>
              <p:sp>
                <p:nvSpPr>
                  <p:cNvPr id="59" name="テキスト ボックス 58">
                    <a:extLst>
                      <a:ext uri="{FF2B5EF4-FFF2-40B4-BE49-F238E27FC236}">
                        <a16:creationId xmlns:a16="http://schemas.microsoft.com/office/drawing/2014/main" id="{B9AEF397-BE34-4316-8834-9A57FC8C65D1}"/>
                      </a:ext>
                    </a:extLst>
                  </p:cNvPr>
                  <p:cNvSpPr txBox="1"/>
                  <p:nvPr/>
                </p:nvSpPr>
                <p:spPr>
                  <a:xfrm>
                    <a:off x="6381958" y="2743985"/>
                    <a:ext cx="1940368" cy="261610"/>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リスト化された設備に投票</a:t>
                    </a:r>
                  </a:p>
                </p:txBody>
              </p:sp>
              <p:sp>
                <p:nvSpPr>
                  <p:cNvPr id="60" name="テキスト ボックス 59">
                    <a:extLst>
                      <a:ext uri="{FF2B5EF4-FFF2-40B4-BE49-F238E27FC236}">
                        <a16:creationId xmlns:a16="http://schemas.microsoft.com/office/drawing/2014/main" id="{38387F49-9310-4B28-80CA-B298967F1CFB}"/>
                      </a:ext>
                    </a:extLst>
                  </p:cNvPr>
                  <p:cNvSpPr txBox="1"/>
                  <p:nvPr/>
                </p:nvSpPr>
                <p:spPr>
                  <a:xfrm>
                    <a:off x="6381958" y="2111002"/>
                    <a:ext cx="2213500" cy="630942"/>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ja-JP" altLang="en-US" sz="1200" dirty="0">
                        <a:solidFill>
                          <a:schemeClr val="tx1"/>
                        </a:solidFill>
                        <a:latin typeface="Meiryo UI" panose="020B0604030504040204" pitchFamily="50" charset="-128"/>
                        <a:ea typeface="Meiryo UI" panose="020B0604030504040204" pitchFamily="50" charset="-128"/>
                      </a:rPr>
                      <a:t>２次アンケート</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b="1" u="sng" dirty="0">
                        <a:solidFill>
                          <a:srgbClr val="0000FF"/>
                        </a:solidFill>
                        <a:latin typeface="Meiryo UI" panose="020B0604030504040204" pitchFamily="50" charset="-128"/>
                        <a:ea typeface="Meiryo UI" panose="020B0604030504040204" pitchFamily="50" charset="-128"/>
                      </a:rPr>
                      <a:t>全学の教員</a:t>
                    </a:r>
                    <a:r>
                      <a:rPr kumimoji="1" lang="ja-JP" altLang="en-US" sz="1200" dirty="0">
                        <a:solidFill>
                          <a:schemeClr val="tx1"/>
                        </a:solidFill>
                        <a:latin typeface="Meiryo UI" panose="020B0604030504040204" pitchFamily="50" charset="-128"/>
                        <a:ea typeface="Meiryo UI" panose="020B0604030504040204" pitchFamily="50" charset="-128"/>
                      </a:rPr>
                      <a:t>が対象</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en-US" altLang="ja-JP" sz="1100" b="1" dirty="0">
                        <a:solidFill>
                          <a:schemeClr val="tx1"/>
                        </a:solidFill>
                        <a:latin typeface="Meiryo UI" panose="020B0604030504040204" pitchFamily="50" charset="-128"/>
                        <a:ea typeface="Meiryo UI" panose="020B0604030504040204" pitchFamily="50" charset="-128"/>
                      </a:rPr>
                      <a:t>11</a:t>
                    </a:r>
                    <a:r>
                      <a:rPr lang="ja-JP" altLang="en-US" sz="1100" b="1" dirty="0">
                        <a:solidFill>
                          <a:schemeClr val="tx1"/>
                        </a:solidFill>
                        <a:latin typeface="Meiryo UI" panose="020B0604030504040204" pitchFamily="50" charset="-128"/>
                        <a:ea typeface="Meiryo UI" panose="020B0604030504040204" pitchFamily="50" charset="-128"/>
                      </a:rPr>
                      <a:t>月下旬～</a:t>
                    </a:r>
                    <a:r>
                      <a:rPr lang="en-US" altLang="ja-JP" sz="1100" b="1" dirty="0">
                        <a:solidFill>
                          <a:schemeClr val="tx1"/>
                        </a:solidFill>
                        <a:latin typeface="Meiryo UI" panose="020B0604030504040204" pitchFamily="50" charset="-128"/>
                        <a:ea typeface="Meiryo UI" panose="020B0604030504040204" pitchFamily="50" charset="-128"/>
                      </a:rPr>
                      <a:t>12</a:t>
                    </a:r>
                    <a:r>
                      <a:rPr lang="ja-JP" altLang="en-US" sz="1100" b="1" dirty="0">
                        <a:solidFill>
                          <a:schemeClr val="tx1"/>
                        </a:solidFill>
                        <a:latin typeface="Meiryo UI" panose="020B0604030504040204" pitchFamily="50" charset="-128"/>
                        <a:ea typeface="Meiryo UI" panose="020B0604030504040204" pitchFamily="50" charset="-128"/>
                      </a:rPr>
                      <a:t>月下旬：１ヶ月間</a:t>
                    </a:r>
                    <a:endParaRPr lang="en-US" altLang="ja-JP" sz="1100" b="1" dirty="0">
                      <a:solidFill>
                        <a:schemeClr val="tx1"/>
                      </a:solidFill>
                      <a:latin typeface="Meiryo UI" panose="020B0604030504040204" pitchFamily="50" charset="-128"/>
                      <a:ea typeface="Meiryo UI" panose="020B0604030504040204" pitchFamily="50" charset="-128"/>
                    </a:endParaRPr>
                  </a:p>
                </p:txBody>
              </p:sp>
            </p:grpSp>
            <p:sp>
              <p:nvSpPr>
                <p:cNvPr id="58" name="テキスト ボックス 57">
                  <a:extLst>
                    <a:ext uri="{FF2B5EF4-FFF2-40B4-BE49-F238E27FC236}">
                      <a16:creationId xmlns:a16="http://schemas.microsoft.com/office/drawing/2014/main" id="{4D0A649A-03F4-4E5C-8559-B56252F82E39}"/>
                    </a:ext>
                  </a:extLst>
                </p:cNvPr>
                <p:cNvSpPr txBox="1"/>
                <p:nvPr/>
              </p:nvSpPr>
              <p:spPr>
                <a:xfrm>
                  <a:off x="6032729" y="2077223"/>
                  <a:ext cx="415498" cy="369332"/>
                </a:xfrm>
                <a:prstGeom prst="rect">
                  <a:avLst/>
                </a:prstGeom>
                <a:noFill/>
              </p:spPr>
              <p:txBody>
                <a:bodyPr wrap="none" rtlCol="0">
                  <a:spAutoFit/>
                </a:bodyPr>
                <a:lstStyle/>
                <a:p>
                  <a:r>
                    <a:rPr kumimoji="1" lang="ja-JP" altLang="en-US" dirty="0"/>
                    <a:t>③</a:t>
                  </a:r>
                </a:p>
              </p:txBody>
            </p:sp>
          </p:grpSp>
          <p:sp>
            <p:nvSpPr>
              <p:cNvPr id="61" name="右矢印 17">
                <a:extLst>
                  <a:ext uri="{FF2B5EF4-FFF2-40B4-BE49-F238E27FC236}">
                    <a16:creationId xmlns:a16="http://schemas.microsoft.com/office/drawing/2014/main" id="{B757FBE7-470C-4268-B7EA-12097E027A66}"/>
                  </a:ext>
                </a:extLst>
              </p:cNvPr>
              <p:cNvSpPr/>
              <p:nvPr/>
            </p:nvSpPr>
            <p:spPr>
              <a:xfrm>
                <a:off x="5903191" y="3403361"/>
                <a:ext cx="372948" cy="29130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4" name="四角形: 角を丸くする 13">
              <a:extLst>
                <a:ext uri="{FF2B5EF4-FFF2-40B4-BE49-F238E27FC236}">
                  <a16:creationId xmlns:a16="http://schemas.microsoft.com/office/drawing/2014/main" id="{D13F4F4B-2E52-41C6-BABE-B011BBEF15B3}"/>
                </a:ext>
              </a:extLst>
            </p:cNvPr>
            <p:cNvSpPr/>
            <p:nvPr/>
          </p:nvSpPr>
          <p:spPr>
            <a:xfrm>
              <a:off x="250969" y="2612589"/>
              <a:ext cx="8893031" cy="3702443"/>
            </a:xfrm>
            <a:prstGeom prst="roundRect">
              <a:avLst>
                <a:gd name="adj" fmla="val 383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64321" y="2434822"/>
              <a:ext cx="3050835" cy="369332"/>
            </a:xfrm>
            <a:prstGeom prst="rect">
              <a:avLst/>
            </a:prstGeom>
            <a:solidFill>
              <a:schemeClr val="bg1"/>
            </a:solidFill>
          </p:spPr>
          <p:txBody>
            <a:bodyPr wrap="none" rtlCol="0">
              <a:spAutoFit/>
            </a:bodyPr>
            <a:lstStyle/>
            <a:p>
              <a:r>
                <a:rPr lang="ja-JP" altLang="en-US" b="1" dirty="0">
                  <a:solidFill>
                    <a:srgbClr val="0070C0"/>
                  </a:solidFill>
                  <a:latin typeface="Meiryo UI" panose="020B0604030504040204" pitchFamily="50" charset="-128"/>
                  <a:ea typeface="Meiryo UI" panose="020B0604030504040204" pitchFamily="50" charset="-128"/>
                </a:rPr>
                <a:t>研究者個人アンケート</a:t>
              </a:r>
              <a:r>
                <a:rPr lang="en-US" altLang="ja-JP" dirty="0">
                  <a:latin typeface="Meiryo UI" panose="020B0604030504040204" pitchFamily="50" charset="-128"/>
                  <a:ea typeface="Meiryo UI" panose="020B0604030504040204" pitchFamily="50" charset="-128"/>
                </a:rPr>
                <a:t>*</a:t>
              </a:r>
              <a:r>
                <a:rPr lang="ja-JP" altLang="en-US" b="1" dirty="0">
                  <a:solidFill>
                    <a:srgbClr val="0070C0"/>
                  </a:solidFill>
                  <a:latin typeface="Meiryo UI" panose="020B0604030504040204" pitchFamily="50" charset="-128"/>
                  <a:ea typeface="Meiryo UI" panose="020B0604030504040204" pitchFamily="50" charset="-128"/>
                </a:rPr>
                <a:t>の流れ</a:t>
              </a:r>
              <a:endParaRPr kumimoji="1" lang="ja-JP" altLang="en-US" b="1" dirty="0">
                <a:solidFill>
                  <a:srgbClr val="0070C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3397006" y="2469058"/>
              <a:ext cx="4386137" cy="307777"/>
            </a:xfrm>
            <a:prstGeom prst="rect">
              <a:avLst/>
            </a:prstGeom>
            <a:solidFill>
              <a:schemeClr val="bg1"/>
            </a:solidFill>
          </p:spPr>
          <p:txBody>
            <a:bodyPr wrap="none" rtlCol="0">
              <a:spAutoFit/>
            </a:bodyPr>
            <a:lstStyle/>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アンケートの実施方法はインターネットアンケートとする。</a:t>
              </a:r>
              <a:r>
                <a:rPr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pSp>
      <p:cxnSp>
        <p:nvCxnSpPr>
          <p:cNvPr id="52" name="直線コネクタ 51">
            <a:extLst>
              <a:ext uri="{FF2B5EF4-FFF2-40B4-BE49-F238E27FC236}">
                <a16:creationId xmlns:a16="http://schemas.microsoft.com/office/drawing/2014/main" id="{825CCFBF-6FD9-4BC1-A562-5BB83540A53A}"/>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06E063E0-9569-440F-BDBA-B866D9EEE40B}"/>
              </a:ext>
            </a:extLst>
          </p:cNvPr>
          <p:cNvSpPr txBox="1"/>
          <p:nvPr/>
        </p:nvSpPr>
        <p:spPr>
          <a:xfrm>
            <a:off x="251520" y="116632"/>
            <a:ext cx="7992888" cy="400110"/>
          </a:xfrm>
          <a:prstGeom prst="rect">
            <a:avLst/>
          </a:prstGeom>
          <a:noFill/>
        </p:spPr>
        <p:txBody>
          <a:bodyPr wrap="square" rtlCol="0">
            <a:spAutoFit/>
          </a:bodyPr>
          <a:lstStyle/>
          <a:p>
            <a:r>
              <a:rPr kumimoji="1" lang="ja-JP" altLang="en-US" sz="2000" b="1" dirty="0">
                <a:solidFill>
                  <a:srgbClr val="C00000"/>
                </a:solidFill>
              </a:rPr>
              <a:t>アンケート調査の概要：</a:t>
            </a:r>
            <a:r>
              <a:rPr kumimoji="1" lang="en-US" altLang="ja-JP" sz="2000" b="1" dirty="0"/>
              <a:t>1</a:t>
            </a:r>
            <a:r>
              <a:rPr kumimoji="1" lang="ja-JP" altLang="en-US" sz="2000" b="1" dirty="0"/>
              <a:t>次アンケートと</a:t>
            </a:r>
            <a:r>
              <a:rPr kumimoji="1" lang="en-US" altLang="ja-JP" sz="2000" b="1" dirty="0"/>
              <a:t>2</a:t>
            </a:r>
            <a:r>
              <a:rPr kumimoji="1" lang="ja-JP" altLang="en-US" sz="2000" b="1" dirty="0"/>
              <a:t>次アンケート</a:t>
            </a:r>
            <a:endParaRPr kumimoji="1" lang="ja-JP" altLang="en-US" b="1" dirty="0"/>
          </a:p>
        </p:txBody>
      </p:sp>
      <p:sp>
        <p:nvSpPr>
          <p:cNvPr id="54" name="テキスト ボックス 53">
            <a:extLst>
              <a:ext uri="{FF2B5EF4-FFF2-40B4-BE49-F238E27FC236}">
                <a16:creationId xmlns:a16="http://schemas.microsoft.com/office/drawing/2014/main" id="{FFFD5B99-5F17-4F1C-A292-3AFC7D587D6C}"/>
              </a:ext>
            </a:extLst>
          </p:cNvPr>
          <p:cNvSpPr txBox="1"/>
          <p:nvPr/>
        </p:nvSpPr>
        <p:spPr>
          <a:xfrm>
            <a:off x="541909" y="5157918"/>
            <a:ext cx="8342726" cy="1231106"/>
          </a:xfrm>
          <a:prstGeom prst="rect">
            <a:avLst/>
          </a:prstGeom>
          <a:solidFill>
            <a:schemeClr val="bg2">
              <a:lumMod val="40000"/>
              <a:lumOff val="60000"/>
            </a:schemeClr>
          </a:solidFill>
        </p:spPr>
        <p:txBody>
          <a:bodyPr wrap="square" rtlCol="0">
            <a:spAutoFit/>
          </a:bodyPr>
          <a:lstStyle/>
          <a:p>
            <a:r>
              <a:rPr lang="en-US" altLang="ja-JP"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評価項目</a:t>
            </a:r>
            <a:endParaRPr lang="en-US" altLang="ja-JP" sz="1600"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en-US" sz="1400" b="1" dirty="0">
                <a:latin typeface="Meiryo UI" panose="020B0604030504040204" pitchFamily="50" charset="-128"/>
                <a:ea typeface="Meiryo UI" panose="020B0604030504040204" pitchFamily="50" charset="-128"/>
              </a:rPr>
              <a:t>各設備の要求者数（</a:t>
            </a:r>
            <a:r>
              <a:rPr lang="ja-JP" altLang="en-US" sz="1400" b="1" dirty="0">
                <a:solidFill>
                  <a:srgbClr val="FF0000"/>
                </a:solidFill>
                <a:latin typeface="Meiryo UI" panose="020B0604030504040204" pitchFamily="50" charset="-128"/>
                <a:ea typeface="Meiryo UI" panose="020B0604030504040204" pitchFamily="50" charset="-128"/>
              </a:rPr>
              <a:t>必要性</a:t>
            </a: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en-US" sz="1400" b="1" dirty="0">
                <a:latin typeface="Meiryo UI" panose="020B0604030504040204" pitchFamily="50" charset="-128"/>
                <a:ea typeface="Meiryo UI" panose="020B0604030504040204" pitchFamily="50" charset="-128"/>
              </a:rPr>
              <a:t>コストパフォーマンス（購入価格</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要求者数）と購入価格（</a:t>
            </a:r>
            <a:r>
              <a:rPr lang="ja-JP" altLang="en-US" sz="1400" b="1" dirty="0">
                <a:solidFill>
                  <a:srgbClr val="FF0000"/>
                </a:solidFill>
                <a:latin typeface="Meiryo UI" panose="020B0604030504040204" pitchFamily="50" charset="-128"/>
                <a:ea typeface="Meiryo UI" panose="020B0604030504040204" pitchFamily="50" charset="-128"/>
              </a:rPr>
              <a:t>経済性</a:t>
            </a:r>
            <a:r>
              <a:rPr lang="ja-JP" altLang="en-US" sz="1400" b="1" dirty="0">
                <a:latin typeface="Meiryo UI" panose="020B0604030504040204" pitchFamily="50" charset="-128"/>
                <a:ea typeface="Meiryo UI" panose="020B0604030504040204" pitchFamily="50" charset="-128"/>
              </a:rPr>
              <a:t>）</a:t>
            </a:r>
          </a:p>
          <a:p>
            <a:pPr marL="342900" indent="-342900">
              <a:buFont typeface="+mj-lt"/>
              <a:buAutoNum type="arabicPeriod"/>
            </a:pPr>
            <a:r>
              <a:rPr lang="ja-JP" altLang="en-US" sz="1400" b="1" dirty="0">
                <a:latin typeface="Meiryo UI" panose="020B0604030504040204" pitchFamily="50" charset="-128"/>
                <a:ea typeface="Meiryo UI" panose="020B0604030504040204" pitchFamily="50" charset="-128"/>
              </a:rPr>
              <a:t>共用化区分（全学共用設備、部局内共有設備、非共有（専有）設備、機能強化設備）（</a:t>
            </a:r>
            <a:r>
              <a:rPr lang="ja-JP" altLang="en-US" sz="1400" b="1" dirty="0">
                <a:solidFill>
                  <a:srgbClr val="FF0000"/>
                </a:solidFill>
                <a:latin typeface="Meiryo UI" panose="020B0604030504040204" pitchFamily="50" charset="-128"/>
                <a:ea typeface="Meiryo UI" panose="020B0604030504040204" pitchFamily="50" charset="-128"/>
              </a:rPr>
              <a:t>共用性</a:t>
            </a:r>
            <a:r>
              <a:rPr lang="ja-JP" altLang="en-US" sz="1400" b="1" dirty="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en-US" sz="1400" b="1" dirty="0">
                <a:latin typeface="Meiryo UI" panose="020B0604030504040204" pitchFamily="50" charset="-128"/>
                <a:ea typeface="Meiryo UI" panose="020B0604030504040204" pitchFamily="50" charset="-128"/>
              </a:rPr>
              <a:t>中期目標・中期計画との整合性</a:t>
            </a:r>
          </a:p>
        </p:txBody>
      </p:sp>
    </p:spTree>
    <p:extLst>
      <p:ext uri="{BB962C8B-B14F-4D97-AF65-F5344CB8AC3E}">
        <p14:creationId xmlns:p14="http://schemas.microsoft.com/office/powerpoint/2010/main" val="1860470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F78CDA6-FD71-4FA3-82CF-74E8DDC3ADF2}"/>
              </a:ext>
            </a:extLst>
          </p:cNvPr>
          <p:cNvSpPr txBox="1"/>
          <p:nvPr/>
        </p:nvSpPr>
        <p:spPr>
          <a:xfrm>
            <a:off x="803429" y="886645"/>
            <a:ext cx="7501630" cy="5355312"/>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b="1" dirty="0"/>
              <a:t>研究室、講座など研究単位を代表する教授あるいはそれに準ずる代表者をアンケートの対象者とする。</a:t>
            </a:r>
            <a:endParaRPr kumimoji="1" lang="en-US" altLang="ja-JP" b="1" dirty="0"/>
          </a:p>
          <a:p>
            <a:endParaRPr kumimoji="1" lang="ja-JP" altLang="en-US" b="1" dirty="0"/>
          </a:p>
          <a:p>
            <a:pPr marL="285750" indent="-285750">
              <a:buFont typeface="Arial" panose="020B0604020202020204" pitchFamily="34" charset="0"/>
              <a:buChar char="•"/>
            </a:pPr>
            <a:r>
              <a:rPr kumimoji="1" lang="ja-JP" altLang="en-US" b="1" dirty="0"/>
              <a:t>回答と集計を容易にするため</a:t>
            </a:r>
            <a:r>
              <a:rPr kumimoji="1" lang="ja-JP" altLang="en-US" b="1" dirty="0">
                <a:solidFill>
                  <a:srgbClr val="0000FF"/>
                </a:solidFill>
              </a:rPr>
              <a:t>ネットワークアンケート</a:t>
            </a:r>
            <a:r>
              <a:rPr kumimoji="1" lang="ja-JP" altLang="en-US" b="1" dirty="0"/>
              <a:t>を実施する。</a:t>
            </a:r>
            <a:endParaRPr kumimoji="1" lang="en-US" altLang="ja-JP" b="1" dirty="0"/>
          </a:p>
          <a:p>
            <a:pPr marL="285750" indent="-285750">
              <a:buFont typeface="Arial" panose="020B0604020202020204" pitchFamily="34" charset="0"/>
              <a:buChar char="•"/>
            </a:pPr>
            <a:endParaRPr kumimoji="1" lang="ja-JP" altLang="en-US" b="1" dirty="0"/>
          </a:p>
          <a:p>
            <a:pPr marL="285750" indent="-285750">
              <a:buFont typeface="Arial" panose="020B0604020202020204" pitchFamily="34" charset="0"/>
              <a:buChar char="•"/>
            </a:pPr>
            <a:r>
              <a:rPr kumimoji="1" lang="ja-JP" altLang="en-US" b="1" dirty="0"/>
              <a:t>昨年度</a:t>
            </a:r>
            <a:r>
              <a:rPr kumimoji="1" lang="en-US" altLang="ja-JP" b="1" dirty="0"/>
              <a:t>2</a:t>
            </a:r>
            <a:r>
              <a:rPr kumimoji="1" lang="ja-JP" altLang="en-US" b="1" dirty="0"/>
              <a:t>次アンケートで得票のあった設備を</a:t>
            </a:r>
            <a:r>
              <a:rPr kumimoji="1" lang="en-US" altLang="ja-JP" b="1" dirty="0"/>
              <a:t>2018</a:t>
            </a:r>
            <a:r>
              <a:rPr kumimoji="1" lang="ja-JP" altLang="en-US" b="1" dirty="0"/>
              <a:t>年度要望候補設備としてリスト</a:t>
            </a:r>
            <a:r>
              <a:rPr kumimoji="1" lang="en-US" altLang="ja-JP" b="1" dirty="0"/>
              <a:t>(</a:t>
            </a:r>
            <a:r>
              <a:rPr kumimoji="1" lang="en-US" altLang="ja-JP" b="1" dirty="0">
                <a:solidFill>
                  <a:srgbClr val="0000FF"/>
                </a:solidFill>
              </a:rPr>
              <a:t>2018</a:t>
            </a:r>
            <a:r>
              <a:rPr kumimoji="1" lang="ja-JP" altLang="en-US" b="1" dirty="0">
                <a:solidFill>
                  <a:srgbClr val="0000FF"/>
                </a:solidFill>
              </a:rPr>
              <a:t>年度要望設備リスト</a:t>
            </a:r>
            <a:r>
              <a:rPr kumimoji="1" lang="en-US" altLang="ja-JP" b="1" dirty="0">
                <a:solidFill>
                  <a:srgbClr val="0000FF"/>
                </a:solidFill>
              </a:rPr>
              <a:t>※</a:t>
            </a:r>
            <a:r>
              <a:rPr kumimoji="1" lang="en-US" altLang="ja-JP" b="1" dirty="0"/>
              <a:t>)</a:t>
            </a:r>
            <a:r>
              <a:rPr kumimoji="1" lang="ja-JP" altLang="en-US" b="1" dirty="0"/>
              <a:t>を参考資料とする。</a:t>
            </a:r>
            <a:endParaRPr kumimoji="1" lang="en-US" altLang="ja-JP" b="1" dirty="0"/>
          </a:p>
          <a:p>
            <a:pPr marL="285750" indent="-285750">
              <a:buFont typeface="Arial" panose="020B0604020202020204" pitchFamily="34" charset="0"/>
              <a:buChar char="•"/>
            </a:pPr>
            <a:endParaRPr kumimoji="1" lang="en-US" altLang="ja-JP" b="1" dirty="0"/>
          </a:p>
          <a:p>
            <a:endParaRPr kumimoji="1" lang="en-US" altLang="ja-JP" b="1" dirty="0"/>
          </a:p>
          <a:p>
            <a:pPr marL="285750" indent="-285750">
              <a:buFont typeface="Arial" panose="020B0604020202020204" pitchFamily="34" charset="0"/>
              <a:buChar char="•"/>
            </a:pPr>
            <a:endParaRPr kumimoji="1" lang="ja-JP" altLang="en-US" b="1" dirty="0"/>
          </a:p>
          <a:p>
            <a:pPr marL="285750" indent="-285750">
              <a:buFont typeface="Arial" panose="020B0604020202020204" pitchFamily="34" charset="0"/>
              <a:buChar char="•"/>
            </a:pPr>
            <a:r>
              <a:rPr kumimoji="1" lang="en-US" altLang="ja-JP" b="1" dirty="0">
                <a:solidFill>
                  <a:srgbClr val="0000FF"/>
                </a:solidFill>
              </a:rPr>
              <a:t>2018</a:t>
            </a:r>
            <a:r>
              <a:rPr kumimoji="1" lang="ja-JP" altLang="en-US" b="1" dirty="0">
                <a:solidFill>
                  <a:srgbClr val="0000FF"/>
                </a:solidFill>
              </a:rPr>
              <a:t>年度要望設備リストに記載の無い設備を要望する場合</a:t>
            </a:r>
            <a:r>
              <a:rPr kumimoji="1" lang="ja-JP" altLang="en-US" b="1" dirty="0"/>
              <a:t>にはその要望設備を回答出来るものとする。</a:t>
            </a:r>
            <a:endParaRPr kumimoji="1" lang="en-US" altLang="ja-JP" b="1" dirty="0"/>
          </a:p>
          <a:p>
            <a:pPr marL="285750" indent="-285750">
              <a:buFont typeface="Arial" panose="020B0604020202020204" pitchFamily="34" charset="0"/>
              <a:buChar char="•"/>
            </a:pPr>
            <a:endParaRPr kumimoji="1" lang="ja-JP" altLang="en-US" b="1" dirty="0"/>
          </a:p>
          <a:p>
            <a:pPr marL="285750" indent="-285750">
              <a:buFont typeface="Arial" panose="020B0604020202020204" pitchFamily="34" charset="0"/>
              <a:buChar char="•"/>
            </a:pPr>
            <a:r>
              <a:rPr kumimoji="1" lang="ja-JP" altLang="en-US" b="1" dirty="0"/>
              <a:t>回答する者は、後日連絡をとる必要が生じる場合があるので、</a:t>
            </a:r>
            <a:r>
              <a:rPr kumimoji="1" lang="ja-JP" altLang="en-US" b="1" dirty="0">
                <a:solidFill>
                  <a:srgbClr val="0000FF"/>
                </a:solidFill>
              </a:rPr>
              <a:t>連絡先</a:t>
            </a:r>
            <a:r>
              <a:rPr kumimoji="1" lang="ja-JP" altLang="en-US" b="1" dirty="0"/>
              <a:t>（電話番号、</a:t>
            </a:r>
            <a:r>
              <a:rPr kumimoji="1" lang="en-US" altLang="ja-JP" b="1" dirty="0"/>
              <a:t>e-mail</a:t>
            </a:r>
            <a:r>
              <a:rPr kumimoji="1" lang="ja-JP" altLang="en-US" b="1" dirty="0"/>
              <a:t>アドレス、所属、職位）</a:t>
            </a:r>
            <a:r>
              <a:rPr kumimoji="1" lang="ja-JP" altLang="en-US" b="1" dirty="0">
                <a:solidFill>
                  <a:srgbClr val="0000FF"/>
                </a:solidFill>
              </a:rPr>
              <a:t>の記載</a:t>
            </a:r>
            <a:r>
              <a:rPr kumimoji="1" lang="ja-JP" altLang="en-US" b="1" dirty="0"/>
              <a:t>を必須とする。</a:t>
            </a:r>
            <a:endParaRPr kumimoji="1" lang="en-US" altLang="ja-JP" b="1" dirty="0"/>
          </a:p>
          <a:p>
            <a:pPr marL="285750" indent="-285750">
              <a:buFont typeface="Arial" panose="020B0604020202020204" pitchFamily="34" charset="0"/>
              <a:buChar char="•"/>
            </a:pPr>
            <a:endParaRPr kumimoji="1" lang="ja-JP" altLang="en-US" b="1" dirty="0"/>
          </a:p>
          <a:p>
            <a:pPr marL="285750" indent="-285750">
              <a:buFont typeface="Arial" panose="020B0604020202020204" pitchFamily="34" charset="0"/>
              <a:buChar char="•"/>
            </a:pPr>
            <a:r>
              <a:rPr kumimoji="1" lang="en-US" altLang="ja-JP" b="1" dirty="0"/>
              <a:t>2018</a:t>
            </a:r>
            <a:r>
              <a:rPr kumimoji="1" lang="ja-JP" altLang="en-US" b="1" dirty="0"/>
              <a:t>年度要望設備リストに記載の無い設備を要望する場合、アンケートに対して</a:t>
            </a:r>
            <a:r>
              <a:rPr kumimoji="1" lang="en-US" altLang="ja-JP" b="1" dirty="0">
                <a:solidFill>
                  <a:srgbClr val="0000FF"/>
                </a:solidFill>
              </a:rPr>
              <a:t>2</a:t>
            </a:r>
            <a:r>
              <a:rPr kumimoji="1" lang="ja-JP" altLang="en-US" b="1" dirty="0">
                <a:solidFill>
                  <a:srgbClr val="0000FF"/>
                </a:solidFill>
              </a:rPr>
              <a:t>つまでの設備</a:t>
            </a:r>
            <a:r>
              <a:rPr kumimoji="1" lang="ja-JP" altLang="en-US" b="1" dirty="0"/>
              <a:t>を回答可とし、それら設備に優先順位は付けない。</a:t>
            </a:r>
          </a:p>
        </p:txBody>
      </p:sp>
      <p:cxnSp>
        <p:nvCxnSpPr>
          <p:cNvPr id="3" name="直線コネクタ 2">
            <a:extLst>
              <a:ext uri="{FF2B5EF4-FFF2-40B4-BE49-F238E27FC236}">
                <a16:creationId xmlns:a16="http://schemas.microsoft.com/office/drawing/2014/main" id="{5CA1160C-9888-4E7E-AA9C-33161F7ECEE9}"/>
              </a:ext>
            </a:extLst>
          </p:cNvPr>
          <p:cNvCxnSpPr/>
          <p:nvPr/>
        </p:nvCxnSpPr>
        <p:spPr>
          <a:xfrm>
            <a:off x="251520" y="548680"/>
            <a:ext cx="8640960" cy="0"/>
          </a:xfrm>
          <a:prstGeom prst="line">
            <a:avLst/>
          </a:prstGeom>
          <a:ln w="76200">
            <a:gradFill flip="none" rotWithShape="1">
              <a:gsLst>
                <a:gs pos="0">
                  <a:srgbClr val="00B05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C345CB5E-B1FC-4298-99AE-AA99A2E46ABA}"/>
              </a:ext>
            </a:extLst>
          </p:cNvPr>
          <p:cNvSpPr txBox="1"/>
          <p:nvPr/>
        </p:nvSpPr>
        <p:spPr>
          <a:xfrm>
            <a:off x="251520" y="116632"/>
            <a:ext cx="7992888" cy="400110"/>
          </a:xfrm>
          <a:prstGeom prst="rect">
            <a:avLst/>
          </a:prstGeom>
          <a:noFill/>
        </p:spPr>
        <p:txBody>
          <a:bodyPr wrap="square" rtlCol="0">
            <a:spAutoFit/>
          </a:bodyPr>
          <a:lstStyle/>
          <a:p>
            <a:r>
              <a:rPr kumimoji="1" lang="en-US" altLang="ja-JP" sz="2000" b="1" dirty="0">
                <a:solidFill>
                  <a:srgbClr val="C00000"/>
                </a:solidFill>
              </a:rPr>
              <a:t>1</a:t>
            </a:r>
            <a:r>
              <a:rPr kumimoji="1" lang="ja-JP" altLang="en-US" sz="2000" b="1" dirty="0">
                <a:solidFill>
                  <a:srgbClr val="C00000"/>
                </a:solidFill>
              </a:rPr>
              <a:t>次アンケートの方法</a:t>
            </a:r>
            <a:endParaRPr kumimoji="1" lang="ja-JP" altLang="en-US" b="1" dirty="0"/>
          </a:p>
        </p:txBody>
      </p:sp>
      <p:sp>
        <p:nvSpPr>
          <p:cNvPr id="6" name="正方形/長方形 5">
            <a:extLst>
              <a:ext uri="{FF2B5EF4-FFF2-40B4-BE49-F238E27FC236}">
                <a16:creationId xmlns:a16="http://schemas.microsoft.com/office/drawing/2014/main" id="{58FE8FE7-82C1-42A1-B7D4-70D6DD4ED877}"/>
              </a:ext>
            </a:extLst>
          </p:cNvPr>
          <p:cNvSpPr/>
          <p:nvPr/>
        </p:nvSpPr>
        <p:spPr>
          <a:xfrm>
            <a:off x="1176365" y="2960089"/>
            <a:ext cx="6611105" cy="338554"/>
          </a:xfrm>
          <a:prstGeom prst="rect">
            <a:avLst/>
          </a:prstGeom>
        </p:spPr>
        <p:txBody>
          <a:bodyPr wrap="none">
            <a:spAutoFit/>
          </a:bodyPr>
          <a:lstStyle/>
          <a:p>
            <a:r>
              <a:rPr kumimoji="1" lang="en-US" altLang="ja-JP" sz="1600" b="1" dirty="0"/>
              <a:t>※</a:t>
            </a:r>
            <a:r>
              <a:rPr kumimoji="1" lang="ja-JP" altLang="en-US" sz="1600" b="1" dirty="0"/>
              <a:t>：共用設備基盤センターホームページからダウンロードできます。</a:t>
            </a:r>
            <a:endParaRPr lang="ja-JP" altLang="en-US" sz="1600" dirty="0"/>
          </a:p>
        </p:txBody>
      </p:sp>
    </p:spTree>
    <p:extLst>
      <p:ext uri="{BB962C8B-B14F-4D97-AF65-F5344CB8AC3E}">
        <p14:creationId xmlns:p14="http://schemas.microsoft.com/office/powerpoint/2010/main" val="63212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3192</TotalTime>
  <Words>2310</Words>
  <Application>Microsoft Office PowerPoint</Application>
  <PresentationFormat>画面に合わせる (4:3)</PresentationFormat>
  <Paragraphs>287</Paragraphs>
  <Slides>18</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18</vt:i4>
      </vt:variant>
    </vt:vector>
  </HeadingPairs>
  <TitlesOfParts>
    <vt:vector size="28" baseType="lpstr">
      <vt:lpstr>Meiryo UI</vt:lpstr>
      <vt:lpstr>Yu Gothic UI</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吉田豊</dc:creator>
  <cp:lastModifiedBy>新潟大学</cp:lastModifiedBy>
  <cp:revision>187</cp:revision>
  <cp:lastPrinted>2019-09-12T05:44:53Z</cp:lastPrinted>
  <dcterms:created xsi:type="dcterms:W3CDTF">2017-10-31T07:21:45Z</dcterms:created>
  <dcterms:modified xsi:type="dcterms:W3CDTF">2019-09-12T06:15:04Z</dcterms:modified>
</cp:coreProperties>
</file>